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94" r:id="rId3"/>
    <p:sldId id="29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B6448-7C4F-45E9-AE1E-DAC0AB1D5D0A}" v="146" dt="2023-06-23T09:58:45.352"/>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0" d="100"/>
          <a:sy n="40" d="100"/>
        </p:scale>
        <p:origin x="9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3F3D-492C-7688-5910-F768BBC0C2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1825D3-2072-6516-9064-C916E606B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80D97A-1AB6-7CCE-DEF2-042ABC09774B}"/>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5" name="Footer Placeholder 4">
            <a:extLst>
              <a:ext uri="{FF2B5EF4-FFF2-40B4-BE49-F238E27FC236}">
                <a16:creationId xmlns:a16="http://schemas.microsoft.com/office/drawing/2014/main" id="{10622C70-E6F7-1255-B78E-A703D533E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D34AFF-8F9F-7AA8-0EF4-FF8DAE1A8DBC}"/>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333286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534B-17E6-26E2-D42D-9E839D9319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477324-8F59-459F-953D-BEB672A027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C9DBA-4D34-3192-6C96-6A5B8FF0B71D}"/>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5" name="Footer Placeholder 4">
            <a:extLst>
              <a:ext uri="{FF2B5EF4-FFF2-40B4-BE49-F238E27FC236}">
                <a16:creationId xmlns:a16="http://schemas.microsoft.com/office/drawing/2014/main" id="{70F89EAE-3A11-11E8-9F69-BEDE8333B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E5DF3-AD20-DC2F-BF43-E38E2B6A9CF9}"/>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20312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94D0B2-3338-7C59-1615-7584186FB8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0C809B-4240-CE77-789D-C074902E43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A34F5-7326-74C1-5563-76E0E835775F}"/>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5" name="Footer Placeholder 4">
            <a:extLst>
              <a:ext uri="{FF2B5EF4-FFF2-40B4-BE49-F238E27FC236}">
                <a16:creationId xmlns:a16="http://schemas.microsoft.com/office/drawing/2014/main" id="{45838EDB-7702-85BF-FDBF-DE408DE4A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9952E-2867-D64C-4A86-7C369973DA1F}"/>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404327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E593C-9166-4B72-AE94-8BA707DA0663}"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9441-641E-9C55-1EDC-9B678C4D78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B01A29-E958-0EC0-8195-80DF0E7B66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340A-2E24-FF7F-A2E4-36F698CC23EA}"/>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5" name="Footer Placeholder 4">
            <a:extLst>
              <a:ext uri="{FF2B5EF4-FFF2-40B4-BE49-F238E27FC236}">
                <a16:creationId xmlns:a16="http://schemas.microsoft.com/office/drawing/2014/main" id="{A036437E-D7CE-A2E6-C856-65C86BF08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8D789-FC31-49E0-BECC-48CE240AB54D}"/>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179603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4F20-AFFF-8A0A-8EB1-624FF1DFD2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B5F437-23F2-6E41-1649-905C64FFCE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7B1B68-0513-3180-2F1F-D0C4E6E382B5}"/>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5" name="Footer Placeholder 4">
            <a:extLst>
              <a:ext uri="{FF2B5EF4-FFF2-40B4-BE49-F238E27FC236}">
                <a16:creationId xmlns:a16="http://schemas.microsoft.com/office/drawing/2014/main" id="{BA2E5475-45FC-DD20-EC23-3C7947DDC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ADE98-70D1-BC90-6486-D749FA310E4D}"/>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108105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E954-B750-C541-F7E4-A367F8B29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E8FBC-4C12-2CD5-D788-AC9774F59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4E5FD-EB93-16C4-1A1F-71D914D4FE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733728-BBFC-FD2F-880C-E53F250C6AF1}"/>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6" name="Footer Placeholder 5">
            <a:extLst>
              <a:ext uri="{FF2B5EF4-FFF2-40B4-BE49-F238E27FC236}">
                <a16:creationId xmlns:a16="http://schemas.microsoft.com/office/drawing/2014/main" id="{ACE06275-E2AC-A1A6-8606-4ACC3FA9B3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E0B574-045E-8EED-3305-EC5F5F434B43}"/>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86642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B7DF0-7417-0C96-F295-F059D1F57E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C817-849D-1745-6188-30F0F714CD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F4B1B-FC1A-5B38-316F-3A4E73CBE9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EC1A85-72CA-49D3-41F2-A994A68928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F7DC83-EBB2-64BE-52C4-E51F3A69F2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EDD0C-96C4-27B6-6EBC-60101F53E9AD}"/>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8" name="Footer Placeholder 7">
            <a:extLst>
              <a:ext uri="{FF2B5EF4-FFF2-40B4-BE49-F238E27FC236}">
                <a16:creationId xmlns:a16="http://schemas.microsoft.com/office/drawing/2014/main" id="{2D73CE2B-3503-593A-F161-0C4412ADD2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085BC7-5A98-C8FF-EE9B-B563D627EB86}"/>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143777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70E0-45CD-C5F1-B82C-AAE403DED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E6A-F13B-5C8B-39BF-154413DAE268}"/>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4" name="Footer Placeholder 3">
            <a:extLst>
              <a:ext uri="{FF2B5EF4-FFF2-40B4-BE49-F238E27FC236}">
                <a16:creationId xmlns:a16="http://schemas.microsoft.com/office/drawing/2014/main" id="{10CCA526-A4B6-F338-47D3-C958BFAA03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4F617F-CAEC-46E3-858E-4105BF8C2732}"/>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408754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2396AC-8CB6-78AE-C233-5D89656F68BB}"/>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3" name="Footer Placeholder 2">
            <a:extLst>
              <a:ext uri="{FF2B5EF4-FFF2-40B4-BE49-F238E27FC236}">
                <a16:creationId xmlns:a16="http://schemas.microsoft.com/office/drawing/2014/main" id="{3B7B8831-89A0-9563-D25E-B5C77A6488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38500D-8371-3006-C97E-F8502D16D7DF}"/>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141591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65C1-859A-93EB-0B24-EBCEEEA4F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ABFA2F-1B49-4211-CAAD-BB098729A4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A3A1B7-3EE3-991F-5748-3A4F23AAF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4BF636-E5E1-3114-1E7C-A00D1E526FDD}"/>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6" name="Footer Placeholder 5">
            <a:extLst>
              <a:ext uri="{FF2B5EF4-FFF2-40B4-BE49-F238E27FC236}">
                <a16:creationId xmlns:a16="http://schemas.microsoft.com/office/drawing/2014/main" id="{026EA5C6-56BD-F1C0-8C69-03EE3AA48E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0AECC-B544-9F9A-955E-4F70D23B76F9}"/>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3367743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A707-63E0-B76C-28C6-03DC43345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49266F-A171-8B2A-C27C-C26DCB789F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E6FFB-E6DA-6506-3362-2D4F86BBF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4EE079-B3B0-ABA2-6555-421C5770E2F2}"/>
              </a:ext>
            </a:extLst>
          </p:cNvPr>
          <p:cNvSpPr>
            <a:spLocks noGrp="1"/>
          </p:cNvSpPr>
          <p:nvPr>
            <p:ph type="dt" sz="half" idx="10"/>
          </p:nvPr>
        </p:nvSpPr>
        <p:spPr/>
        <p:txBody>
          <a:bodyPr/>
          <a:lstStyle/>
          <a:p>
            <a:fld id="{21F99B26-F862-4BDF-B3B0-65DDB97199C8}" type="datetimeFigureOut">
              <a:rPr lang="en-US" smtClean="0"/>
              <a:t>8/28/2023</a:t>
            </a:fld>
            <a:endParaRPr lang="en-US"/>
          </a:p>
        </p:txBody>
      </p:sp>
      <p:sp>
        <p:nvSpPr>
          <p:cNvPr id="6" name="Footer Placeholder 5">
            <a:extLst>
              <a:ext uri="{FF2B5EF4-FFF2-40B4-BE49-F238E27FC236}">
                <a16:creationId xmlns:a16="http://schemas.microsoft.com/office/drawing/2014/main" id="{634121AD-684B-B16A-412D-144D90315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181E4A-3FC0-EF5D-468C-5761058AED35}"/>
              </a:ext>
            </a:extLst>
          </p:cNvPr>
          <p:cNvSpPr>
            <a:spLocks noGrp="1"/>
          </p:cNvSpPr>
          <p:nvPr>
            <p:ph type="sldNum" sz="quarter" idx="12"/>
          </p:nvPr>
        </p:nvSpPr>
        <p:spPr/>
        <p:txBody>
          <a:bodyPr/>
          <a:lstStyle/>
          <a:p>
            <a:fld id="{FBB6738D-E57A-40BB-BCAF-5D2E111936D7}" type="slidenum">
              <a:rPr lang="en-US" smtClean="0"/>
              <a:t>‹#›</a:t>
            </a:fld>
            <a:endParaRPr lang="en-US"/>
          </a:p>
        </p:txBody>
      </p:sp>
    </p:spTree>
    <p:extLst>
      <p:ext uri="{BB962C8B-B14F-4D97-AF65-F5344CB8AC3E}">
        <p14:creationId xmlns:p14="http://schemas.microsoft.com/office/powerpoint/2010/main" val="297405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64526-EE17-06DB-BDAE-2BFE566F60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338F8-9B83-6C01-EAB7-0CBD2EA99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A5D35-4FC5-7B08-1D0C-854400F4EB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99B26-F862-4BDF-B3B0-65DDB97199C8}" type="datetimeFigureOut">
              <a:rPr lang="en-US" smtClean="0"/>
              <a:t>8/28/2023</a:t>
            </a:fld>
            <a:endParaRPr lang="en-US"/>
          </a:p>
        </p:txBody>
      </p:sp>
      <p:sp>
        <p:nvSpPr>
          <p:cNvPr id="5" name="Footer Placeholder 4">
            <a:extLst>
              <a:ext uri="{FF2B5EF4-FFF2-40B4-BE49-F238E27FC236}">
                <a16:creationId xmlns:a16="http://schemas.microsoft.com/office/drawing/2014/main" id="{A7B9C400-96DE-4691-008C-E26330354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675DB9-889A-D6C7-0F84-C13C1069AA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6738D-E57A-40BB-BCAF-5D2E111936D7}" type="slidenum">
              <a:rPr lang="en-US" smtClean="0"/>
              <a:t>‹#›</a:t>
            </a:fld>
            <a:endParaRPr lang="en-US"/>
          </a:p>
        </p:txBody>
      </p:sp>
    </p:spTree>
    <p:extLst>
      <p:ext uri="{BB962C8B-B14F-4D97-AF65-F5344CB8AC3E}">
        <p14:creationId xmlns:p14="http://schemas.microsoft.com/office/powerpoint/2010/main" val="1345908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63"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E593C-9166-4B72-AE94-8BA707DA0663}" type="datetimeFigureOut">
              <a:rPr lang="en-US" smtClean="0"/>
              <a:pPr/>
              <a:t>8/28/2023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0" r:id="rId2"/>
    <p:sldLayoutId id="214748364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docs.microsoft.com/en-us/azure/virtual-network/virtual-networks-faq" TargetMode="External"/><Relationship Id="rId2" Type="http://schemas.openxmlformats.org/officeDocument/2006/relationships/hyperlink" Target="https://www.calculator.net/ip-subnet-calculator.html"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hyperlink" Target="https://devry.percipio.com/courses/c7ef0333-8560-403f-a004-9c5c843866b0/videos/2658bbe6-ee97-438b-a376-fbb079c3b3a0" TargetMode="External"/><Relationship Id="rId5" Type="http://schemas.openxmlformats.org/officeDocument/2006/relationships/hyperlink" Target="https://docs.microsoft.com/en-us/azure/storage/blobs/access-tiers-overview" TargetMode="External"/><Relationship Id="rId4" Type="http://schemas.openxmlformats.org/officeDocument/2006/relationships/hyperlink" Target="https://learn.microsoft.com/en-us/rest/api/storageservices/set-blob-tier?tabs=azure-a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Sphere of mesh and nodes">
            <a:extLst>
              <a:ext uri="{FF2B5EF4-FFF2-40B4-BE49-F238E27FC236}">
                <a16:creationId xmlns:a16="http://schemas.microsoft.com/office/drawing/2014/main" id="{32938C1A-2121-8C1A-5DA0-4A5B687BF5A9}"/>
              </a:ext>
            </a:extLst>
          </p:cNvPr>
          <p:cNvPicPr>
            <a:picLocks noChangeAspect="1"/>
          </p:cNvPicPr>
          <p:nvPr/>
        </p:nvPicPr>
        <p:blipFill rotWithShape="1">
          <a:blip r:embed="rId2"/>
          <a:srcRect t="4979" r="13818" b="4112"/>
          <a:stretch/>
        </p:blipFill>
        <p:spPr>
          <a:xfrm>
            <a:off x="3523488" y="10"/>
            <a:ext cx="8668512" cy="6857990"/>
          </a:xfrm>
          <a:prstGeom prst="rect">
            <a:avLst/>
          </a:prstGeom>
        </p:spPr>
      </p:pic>
      <p:sp>
        <p:nvSpPr>
          <p:cNvPr id="15"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7299B6-A71A-816D-3163-89FA07FF7E93}"/>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a:t>A Network on A Cloud Platform</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b="1" dirty="0"/>
              <a:t>Felicia Watson                                                                                     </a:t>
            </a:r>
          </a:p>
          <a:p>
            <a:pPr indent="-228600">
              <a:lnSpc>
                <a:spcPct val="90000"/>
              </a:lnSpc>
              <a:spcAft>
                <a:spcPts val="600"/>
              </a:spcAft>
              <a:buFont typeface="Arial" panose="020B0604020202020204" pitchFamily="34" charset="0"/>
              <a:buChar char="•"/>
            </a:pPr>
            <a:r>
              <a:rPr lang="en-US" sz="1700" dirty="0"/>
              <a:t>Introduction to Cloud Computing</a:t>
            </a:r>
          </a:p>
          <a:p>
            <a:pPr indent="-228600">
              <a:lnSpc>
                <a:spcPct val="90000"/>
              </a:lnSpc>
              <a:spcAft>
                <a:spcPts val="600"/>
              </a:spcAft>
              <a:buFont typeface="Arial" panose="020B0604020202020204" pitchFamily="34" charset="0"/>
              <a:buChar char="•"/>
            </a:pPr>
            <a:r>
              <a:rPr kumimoji="0" lang="en-US" sz="1700" b="0" i="0" u="none" strike="noStrike" cap="none" spc="0" normalizeH="0" baseline="0" noProof="0" dirty="0">
                <a:ln>
                  <a:noFill/>
                </a:ln>
                <a:effectLst/>
                <a:uLnTx/>
                <a:uFillTx/>
              </a:rPr>
              <a:t>Network211</a:t>
            </a:r>
          </a:p>
          <a:p>
            <a:pPr indent="-228600">
              <a:lnSpc>
                <a:spcPct val="90000"/>
              </a:lnSpc>
              <a:spcAft>
                <a:spcPts val="600"/>
              </a:spcAft>
              <a:buFont typeface="Arial" panose="020B0604020202020204" pitchFamily="34" charset="0"/>
              <a:buChar char="•"/>
            </a:pPr>
            <a:r>
              <a:rPr lang="en-US" sz="1700" dirty="0"/>
              <a:t>Professor J</a:t>
            </a:r>
            <a:r>
              <a:rPr lang="en-US" sz="1700" b="0" i="0" dirty="0">
                <a:effectLst/>
              </a:rPr>
              <a:t>oe </a:t>
            </a:r>
            <a:r>
              <a:rPr lang="en-US" sz="1700" b="0" i="0" dirty="0" err="1">
                <a:effectLst/>
              </a:rPr>
              <a:t>Njoloma</a:t>
            </a:r>
            <a:endParaRPr lang="en-US" sz="1700" b="0" i="0" dirty="0">
              <a:effectLst/>
            </a:endParaRPr>
          </a:p>
          <a:p>
            <a:pPr indent="-228600">
              <a:lnSpc>
                <a:spcPct val="90000"/>
              </a:lnSpc>
              <a:spcAft>
                <a:spcPts val="600"/>
              </a:spcAft>
              <a:buFont typeface="Arial" panose="020B0604020202020204" pitchFamily="34" charset="0"/>
              <a:buChar char="•"/>
            </a:pPr>
            <a:r>
              <a:rPr kumimoji="0" lang="en-US" sz="1700" u="none" strike="noStrike" cap="none" spc="0" normalizeH="0" baseline="0" noProof="0" dirty="0">
                <a:ln>
                  <a:noFill/>
                </a:ln>
                <a:uLnTx/>
                <a:uFillTx/>
              </a:rPr>
              <a:t>6/21/2023</a:t>
            </a:r>
            <a:endParaRPr kumimoji="0" lang="en-US" sz="1700" b="0" i="0" u="none" strike="noStrike" cap="none" spc="0" normalizeH="0" baseline="0" noProof="0" dirty="0">
              <a:ln>
                <a:noFill/>
              </a:ln>
              <a:effectLst/>
              <a:uLnTx/>
              <a:uFillTx/>
            </a:endParaRPr>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695746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 name="Title 3">
            <a:extLst>
              <a:ext uri="{FF2B5EF4-FFF2-40B4-BE49-F238E27FC236}">
                <a16:creationId xmlns:a16="http://schemas.microsoft.com/office/drawing/2014/main" id="{98EC6425-D2AA-4ED7-8955-375BF90E2444}"/>
              </a:ext>
            </a:extLst>
          </p:cNvPr>
          <p:cNvSpPr>
            <a:spLocks noGrp="1"/>
          </p:cNvSpPr>
          <p:nvPr>
            <p:ph type="title"/>
          </p:nvPr>
        </p:nvSpPr>
        <p:spPr>
          <a:xfrm>
            <a:off x="1933910" y="669926"/>
            <a:ext cx="3488147" cy="4812755"/>
          </a:xfrm>
        </p:spPr>
        <p:txBody>
          <a:bodyPr vert="horz" lIns="91440" tIns="45720" rIns="91440" bIns="45720" rtlCol="0" anchor="b">
            <a:normAutofit/>
          </a:bodyPr>
          <a:lstStyle/>
          <a:p>
            <a:pPr marL="0" marR="0" lvl="0" indent="0" algn="r" fontAlgn="auto">
              <a:lnSpc>
                <a:spcPct val="90000"/>
              </a:lnSpc>
              <a:spcAft>
                <a:spcPts val="0"/>
              </a:spcAft>
              <a:buClrTx/>
              <a:buSzTx/>
              <a:tabLst/>
              <a:defRPr/>
            </a:pPr>
            <a:r>
              <a:rPr lang="en-US" sz="6300" b="0" kern="1200">
                <a:solidFill>
                  <a:schemeClr val="bg1"/>
                </a:solidFill>
                <a:effectLst/>
                <a:latin typeface="+mj-lt"/>
                <a:ea typeface="+mj-ea"/>
                <a:cs typeface="+mj-cs"/>
              </a:rPr>
              <a:t>Creating a VNet with Two Subnets</a:t>
            </a:r>
          </a:p>
        </p:txBody>
      </p:sp>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618655" y="5597879"/>
            <a:ext cx="382650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3C22B73B-8888-45A2-85B6-7AB09F8DE173}"/>
              </a:ext>
            </a:extLst>
          </p:cNvPr>
          <p:cNvSpPr txBox="1">
            <a:spLocks/>
          </p:cNvSpPr>
          <p:nvPr/>
        </p:nvSpPr>
        <p:spPr>
          <a:xfrm>
            <a:off x="6391735" y="753042"/>
            <a:ext cx="3421704" cy="517206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indent="-228600">
              <a:lnSpc>
                <a:spcPct val="90000"/>
              </a:lnSpc>
              <a:buFont typeface="Arial" panose="020B0604020202020204" pitchFamily="34" charset="0"/>
              <a:buChar char="•"/>
            </a:pPr>
            <a:r>
              <a:rPr lang="en-US" sz="1200">
                <a:solidFill>
                  <a:schemeClr val="bg1"/>
                </a:solidFill>
              </a:rPr>
              <a:t>1. With a /24 network prefix, how many </a:t>
            </a:r>
            <a:r>
              <a:rPr lang="en-US" sz="1200" b="1">
                <a:solidFill>
                  <a:schemeClr val="bg1"/>
                </a:solidFill>
              </a:rPr>
              <a:t>usable</a:t>
            </a:r>
            <a:r>
              <a:rPr lang="en-US" sz="1200">
                <a:solidFill>
                  <a:schemeClr val="bg1"/>
                </a:solidFill>
              </a:rPr>
              <a:t> IPv4 host addresses are there? [hint: you learned this in NETW191]</a:t>
            </a:r>
          </a:p>
          <a:p>
            <a:pPr indent="-228600">
              <a:lnSpc>
                <a:spcPct val="90000"/>
              </a:lnSpc>
              <a:buFont typeface="Arial" panose="020B0604020202020204" pitchFamily="34" charset="0"/>
              <a:buChar char="•"/>
            </a:pPr>
            <a:r>
              <a:rPr lang="en-US" sz="1200">
                <a:solidFill>
                  <a:schemeClr val="bg1"/>
                </a:solidFill>
              </a:rPr>
              <a:t>Answer here: </a:t>
            </a:r>
            <a:r>
              <a:rPr lang="en-US" sz="1200" b="1">
                <a:solidFill>
                  <a:schemeClr val="bg1"/>
                </a:solidFill>
              </a:rPr>
              <a:t>254</a:t>
            </a:r>
          </a:p>
          <a:p>
            <a:pPr indent="-228600">
              <a:lnSpc>
                <a:spcPct val="90000"/>
              </a:lnSpc>
              <a:buFont typeface="Arial" panose="020B0604020202020204" pitchFamily="34" charset="0"/>
              <a:buChar char="•"/>
            </a:pPr>
            <a:r>
              <a:rPr lang="en-US" sz="1200">
                <a:solidFill>
                  <a:schemeClr val="bg1"/>
                </a:solidFill>
              </a:rPr>
              <a:t> </a:t>
            </a:r>
          </a:p>
          <a:p>
            <a:pPr indent="-228600">
              <a:lnSpc>
                <a:spcPct val="90000"/>
              </a:lnSpc>
              <a:buFont typeface="Arial" panose="020B0604020202020204" pitchFamily="34" charset="0"/>
              <a:buChar char="•"/>
            </a:pPr>
            <a:endParaRPr lang="en-US" sz="1200">
              <a:solidFill>
                <a:schemeClr val="bg1"/>
              </a:solidFill>
            </a:endParaRPr>
          </a:p>
          <a:p>
            <a:pPr indent="-228600">
              <a:lnSpc>
                <a:spcPct val="90000"/>
              </a:lnSpc>
              <a:buFont typeface="Arial" panose="020B0604020202020204" pitchFamily="34" charset="0"/>
              <a:buChar char="•"/>
            </a:pPr>
            <a:r>
              <a:rPr lang="en-US" sz="1200">
                <a:solidFill>
                  <a:schemeClr val="bg1"/>
                </a:solidFill>
              </a:rPr>
              <a:t>2. Given the answer above, why is the number of available IP addresses for Subnet0 (10.0.0.0/24) or Subnet1 (10.0.1.0/24) shown as 251? [hint: where did the missing addresses go?]</a:t>
            </a:r>
          </a:p>
          <a:p>
            <a:pPr indent="-228600">
              <a:lnSpc>
                <a:spcPct val="90000"/>
              </a:lnSpc>
              <a:buFont typeface="Arial" panose="020B0604020202020204" pitchFamily="34" charset="0"/>
              <a:buChar char="•"/>
            </a:pPr>
            <a:r>
              <a:rPr lang="en-US" sz="1200">
                <a:solidFill>
                  <a:schemeClr val="bg1"/>
                </a:solidFill>
              </a:rPr>
              <a:t>Answer here: </a:t>
            </a:r>
            <a:r>
              <a:rPr lang="en-US" sz="1200" b="1">
                <a:solidFill>
                  <a:schemeClr val="bg1"/>
                </a:solidFill>
              </a:rPr>
              <a:t>For IPv4 you cannot use the network or broadcast addresses as host address.</a:t>
            </a:r>
          </a:p>
          <a:p>
            <a:pPr indent="-228600">
              <a:lnSpc>
                <a:spcPct val="90000"/>
              </a:lnSpc>
              <a:buFont typeface="Arial" panose="020B0604020202020204" pitchFamily="34" charset="0"/>
              <a:buChar char="•"/>
            </a:pPr>
            <a:endParaRPr lang="en-US" sz="1200" b="1">
              <a:solidFill>
                <a:schemeClr val="bg1"/>
              </a:solidFill>
            </a:endParaRPr>
          </a:p>
          <a:p>
            <a:pPr indent="-228600">
              <a:lnSpc>
                <a:spcPct val="90000"/>
              </a:lnSpc>
              <a:buFont typeface="Arial" panose="020B0604020202020204" pitchFamily="34" charset="0"/>
              <a:buChar char="•"/>
            </a:pPr>
            <a:r>
              <a:rPr lang="en-US" sz="1200">
                <a:solidFill>
                  <a:schemeClr val="bg1"/>
                </a:solidFill>
              </a:rPr>
              <a:t>References (here are two examples to get your research started):</a:t>
            </a:r>
          </a:p>
          <a:p>
            <a:pPr indent="-228600">
              <a:lnSpc>
                <a:spcPct val="90000"/>
              </a:lnSpc>
              <a:buFont typeface="Arial" panose="020B0604020202020204" pitchFamily="34" charset="0"/>
              <a:buChar char="•"/>
            </a:pPr>
            <a:r>
              <a:rPr lang="en-US" sz="1200">
                <a:solidFill>
                  <a:schemeClr val="bg1"/>
                </a:solidFill>
              </a:rPr>
              <a:t>1. IP Subnet Calculator, </a:t>
            </a:r>
            <a:r>
              <a:rPr lang="en-US" sz="1200">
                <a:solidFill>
                  <a:schemeClr val="bg1"/>
                </a:solidFill>
                <a:hlinkClick r:id="rId2"/>
              </a:rPr>
              <a:t>https://www.calculator.net/ip-subnet-calculator.html</a:t>
            </a:r>
            <a:endParaRPr lang="en-US" sz="1200">
              <a:solidFill>
                <a:schemeClr val="bg1"/>
              </a:solidFill>
            </a:endParaRPr>
          </a:p>
          <a:p>
            <a:pPr indent="-228600">
              <a:lnSpc>
                <a:spcPct val="90000"/>
              </a:lnSpc>
              <a:buFont typeface="Arial" panose="020B0604020202020204" pitchFamily="34" charset="0"/>
              <a:buChar char="•"/>
            </a:pPr>
            <a:r>
              <a:rPr lang="en-US" sz="1200">
                <a:solidFill>
                  <a:schemeClr val="bg1"/>
                </a:solidFill>
              </a:rPr>
              <a:t>2. Azure Virtual Network frequently asked questions, </a:t>
            </a:r>
            <a:r>
              <a:rPr lang="en-US" sz="1200">
                <a:solidFill>
                  <a:schemeClr val="bg1"/>
                </a:solidFill>
                <a:hlinkClick r:id="rId3"/>
              </a:rPr>
              <a:t>https://docs.microsoft.com/en-us/azure/virtual-network/virtual-networks-faq</a:t>
            </a:r>
            <a:endParaRPr lang="en-US" sz="1200">
              <a:solidFill>
                <a:schemeClr val="bg1"/>
              </a:solidFill>
            </a:endParaRPr>
          </a:p>
          <a:p>
            <a:pPr indent="-228600">
              <a:lnSpc>
                <a:spcPct val="90000"/>
              </a:lnSpc>
              <a:buFont typeface="Arial" panose="020B0604020202020204" pitchFamily="34" charset="0"/>
              <a:buChar char="•"/>
            </a:pPr>
            <a:r>
              <a:rPr lang="en-US" sz="1200">
                <a:solidFill>
                  <a:schemeClr val="bg1"/>
                </a:solidFill>
              </a:rPr>
              <a:t>3.</a:t>
            </a:r>
            <a:r>
              <a:rPr lang="en-US" sz="1200" b="1">
                <a:solidFill>
                  <a:schemeClr val="bg1"/>
                </a:solidFill>
              </a:rPr>
              <a:t>Professor Geome</a:t>
            </a:r>
          </a:p>
          <a:p>
            <a:pPr indent="-228600">
              <a:lnSpc>
                <a:spcPct val="90000"/>
              </a:lnSpc>
              <a:buFont typeface="Arial" panose="020B0604020202020204" pitchFamily="34" charset="0"/>
              <a:buChar char="•"/>
            </a:pPr>
            <a:r>
              <a:rPr lang="en-US" sz="1200">
                <a:solidFill>
                  <a:schemeClr val="bg1"/>
                </a:solidFill>
              </a:rPr>
              <a:t>4</a:t>
            </a:r>
            <a:r>
              <a:rPr lang="en-US" sz="1200" b="1">
                <a:solidFill>
                  <a:schemeClr val="bg1"/>
                </a:solidFill>
              </a:rPr>
              <a:t>.https://www.chegg.com/auth?type=simplifiedstudy&amp;action=signup&amp;data=&amp;redirect=/cspofferinterstitial/ib</a:t>
            </a:r>
          </a:p>
        </p:txBody>
      </p:sp>
      <p:sp>
        <p:nvSpPr>
          <p:cNvPr id="15" name="Rectangle 14">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8655"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831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5105401" y="491763"/>
            <a:ext cx="3454005" cy="432277"/>
          </a:xfrm>
          <a:prstGeom prst="rect">
            <a:avLst/>
          </a:prstGeom>
        </p:spPr>
        <p:txBody>
          <a:bodyPr vert="horz" lIns="91440" tIns="45720" rIns="91440" bIns="45720"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lnSpc>
                <a:spcPct val="90000"/>
              </a:lnSpc>
              <a:spcBef>
                <a:spcPts val="1000"/>
              </a:spcBef>
            </a:pPr>
            <a:r>
              <a:rPr lang="en-US" sz="1800" b="1" dirty="0">
                <a:solidFill>
                  <a:schemeClr val="bg1"/>
                </a:solidFill>
                <a:effectLst/>
                <a:latin typeface="+mn-lt"/>
                <a:ea typeface="+mn-ea"/>
                <a:cs typeface="+mn-cs"/>
              </a:rPr>
              <a:t>Deploying VMs into Subnets</a:t>
            </a:r>
          </a:p>
        </p:txBody>
      </p:sp>
      <p:sp>
        <p:nvSpPr>
          <p:cNvPr id="15" name="Rectangle 14">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8655"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Content Placeholder 7">
            <a:extLst>
              <a:ext uri="{FF2B5EF4-FFF2-40B4-BE49-F238E27FC236}">
                <a16:creationId xmlns:a16="http://schemas.microsoft.com/office/drawing/2014/main" id="{74CBF3E7-A537-6084-775F-1DF2FF6F92C6}"/>
              </a:ext>
            </a:extLst>
          </p:cNvPr>
          <p:cNvPicPr>
            <a:picLocks noGrp="1" noChangeAspect="1"/>
          </p:cNvPicPr>
          <p:nvPr>
            <p:ph idx="1"/>
          </p:nvPr>
        </p:nvPicPr>
        <p:blipFill>
          <a:blip r:embed="rId2"/>
          <a:stretch>
            <a:fillRect/>
          </a:stretch>
        </p:blipFill>
        <p:spPr>
          <a:xfrm>
            <a:off x="4304235" y="1398985"/>
            <a:ext cx="5872754" cy="4060031"/>
          </a:xfrm>
          <a:prstGeom prst="rect">
            <a:avLst/>
          </a:prstGeom>
        </p:spPr>
      </p:pic>
      <p:sp>
        <p:nvSpPr>
          <p:cNvPr id="17" name="Rectangle 16">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5846" y="1197770"/>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104711" y="1398985"/>
            <a:ext cx="2133600" cy="17525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This screenshot should show the </a:t>
            </a:r>
            <a:r>
              <a:rPr lang="en-US" sz="1600" i="1" dirty="0">
                <a:solidFill>
                  <a:schemeClr val="bg1"/>
                </a:solidFill>
              </a:rPr>
              <a:t>Properties</a:t>
            </a:r>
            <a:r>
              <a:rPr lang="en-US" sz="1600" dirty="0">
                <a:solidFill>
                  <a:schemeClr val="bg1"/>
                </a:solidFill>
              </a:rPr>
              <a:t> section of the </a:t>
            </a:r>
            <a:r>
              <a:rPr lang="en-US" sz="1600" b="1" i="1" dirty="0">
                <a:solidFill>
                  <a:schemeClr val="bg1"/>
                </a:solidFill>
              </a:rPr>
              <a:t>Subnet0</a:t>
            </a:r>
            <a:r>
              <a:rPr lang="en-US" sz="1600" i="1" dirty="0">
                <a:solidFill>
                  <a:schemeClr val="bg1"/>
                </a:solidFill>
              </a:rPr>
              <a:t>-</a:t>
            </a:r>
            <a:r>
              <a:rPr lang="en-US" sz="1600" b="1" i="1" dirty="0">
                <a:solidFill>
                  <a:schemeClr val="bg1"/>
                </a:solidFill>
              </a:rPr>
              <a:t>VM</a:t>
            </a:r>
            <a:r>
              <a:rPr lang="en-US" sz="1600" dirty="0">
                <a:solidFill>
                  <a:schemeClr val="bg1"/>
                </a:solidFill>
              </a:rPr>
              <a:t> page, showing the networking and size information of the VM.</a:t>
            </a:r>
          </a:p>
        </p:txBody>
      </p:sp>
    </p:spTree>
    <p:extLst>
      <p:ext uri="{BB962C8B-B14F-4D97-AF65-F5344CB8AC3E}">
        <p14:creationId xmlns:p14="http://schemas.microsoft.com/office/powerpoint/2010/main" val="2064242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634572" y="144191"/>
            <a:ext cx="2296715" cy="2201159"/>
          </a:xfrm>
          <a:prstGeom prst="rect">
            <a:avLst/>
          </a:prstGeom>
        </p:spPr>
        <p:txBody>
          <a:bodyPr vert="horz" lIns="91440" tIns="45720" rIns="91440" bIns="45720"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nSpc>
                <a:spcPct val="90000"/>
              </a:lnSpc>
              <a:spcBef>
                <a:spcPts val="1000"/>
              </a:spcBef>
            </a:pPr>
            <a:r>
              <a:rPr lang="en-US" sz="1800" b="1" dirty="0">
                <a:solidFill>
                  <a:schemeClr val="bg1"/>
                </a:solidFill>
                <a:effectLst/>
                <a:latin typeface="+mn-lt"/>
                <a:ea typeface="+mn-ea"/>
                <a:cs typeface="+mn-cs"/>
              </a:rPr>
              <a:t>Deploying VMs into Subnets cont’d</a:t>
            </a:r>
          </a:p>
        </p:txBody>
      </p:sp>
      <p:cxnSp>
        <p:nvCxnSpPr>
          <p:cNvPr id="15" name="Straight Connector 14">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24001" y="3209925"/>
            <a:ext cx="732234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F3B8311E-8002-4809-1A48-2FEDE18EA440}"/>
              </a:ext>
            </a:extLst>
          </p:cNvPr>
          <p:cNvPicPr>
            <a:picLocks noGrp="1" noChangeAspect="1"/>
          </p:cNvPicPr>
          <p:nvPr>
            <p:ph idx="1"/>
          </p:nvPr>
        </p:nvPicPr>
        <p:blipFill>
          <a:blip r:embed="rId2"/>
          <a:stretch>
            <a:fillRect/>
          </a:stretch>
        </p:blipFill>
        <p:spPr>
          <a:xfrm>
            <a:off x="1790699" y="3335214"/>
            <a:ext cx="8610600" cy="3282307"/>
          </a:xfrm>
          <a:prstGeom prst="rect">
            <a:avLst/>
          </a:prstGeom>
        </p:spPr>
      </p:pic>
      <p:sp>
        <p:nvSpPr>
          <p:cNvPr id="17" name="Rectangle 16">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8655"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066938" y="1494534"/>
            <a:ext cx="4432260" cy="1600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This screenshot should show the </a:t>
            </a:r>
            <a:r>
              <a:rPr lang="en-US" sz="1600" b="1" i="1" dirty="0">
                <a:solidFill>
                  <a:schemeClr val="bg1"/>
                </a:solidFill>
              </a:rPr>
              <a:t>Properties</a:t>
            </a:r>
            <a:r>
              <a:rPr lang="en-US" sz="1600" b="1" dirty="0">
                <a:solidFill>
                  <a:schemeClr val="bg1"/>
                </a:solidFill>
              </a:rPr>
              <a:t> section of the </a:t>
            </a:r>
            <a:r>
              <a:rPr lang="en-US" sz="1600" b="1" i="1" dirty="0">
                <a:solidFill>
                  <a:schemeClr val="bg1"/>
                </a:solidFill>
              </a:rPr>
              <a:t>Subnet1-VM</a:t>
            </a:r>
            <a:r>
              <a:rPr lang="en-US" sz="1600" b="1" dirty="0">
                <a:solidFill>
                  <a:schemeClr val="bg1"/>
                </a:solidFill>
              </a:rPr>
              <a:t> page, showing the networking and size information of the VM.</a:t>
            </a:r>
          </a:p>
        </p:txBody>
      </p:sp>
    </p:spTree>
    <p:extLst>
      <p:ext uri="{BB962C8B-B14F-4D97-AF65-F5344CB8AC3E}">
        <p14:creationId xmlns:p14="http://schemas.microsoft.com/office/powerpoint/2010/main" val="3000547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22">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7651" y="1570815"/>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619526" y="3060857"/>
            <a:ext cx="1473938" cy="154763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5216">
              <a:buNone/>
            </a:pPr>
            <a:r>
              <a:rPr lang="en-US" sz="1024" kern="1200">
                <a:solidFill>
                  <a:schemeClr val="tx1"/>
                </a:solidFill>
                <a:latin typeface="+mn-lt"/>
                <a:ea typeface="+mn-ea"/>
                <a:cs typeface="+mn-cs"/>
              </a:rPr>
              <a:t>This screenshot should show the topology diagram of your VNet (</a:t>
            </a:r>
            <a:r>
              <a:rPr lang="en-US" sz="1024" i="1" kern="1200">
                <a:solidFill>
                  <a:schemeClr val="tx1"/>
                </a:solidFill>
                <a:latin typeface="+mn-lt"/>
                <a:ea typeface="+mn-ea"/>
                <a:cs typeface="+mn-cs"/>
              </a:rPr>
              <a:t>NETW211-VNet-Your Initials</a:t>
            </a:r>
            <a:r>
              <a:rPr lang="en-US" sz="1024" kern="1200">
                <a:solidFill>
                  <a:schemeClr val="tx1"/>
                </a:solidFill>
                <a:latin typeface="+mn-lt"/>
                <a:ea typeface="+mn-ea"/>
                <a:cs typeface="+mn-cs"/>
              </a:rPr>
              <a:t>) with two subnets (</a:t>
            </a:r>
            <a:r>
              <a:rPr lang="en-US" sz="1024" i="1" kern="1200">
                <a:solidFill>
                  <a:schemeClr val="tx1"/>
                </a:solidFill>
                <a:latin typeface="+mn-lt"/>
                <a:ea typeface="+mn-ea"/>
                <a:cs typeface="+mn-cs"/>
              </a:rPr>
              <a:t>Subnet0</a:t>
            </a:r>
            <a:r>
              <a:rPr lang="en-US" sz="1024" kern="1200">
                <a:solidFill>
                  <a:schemeClr val="tx1"/>
                </a:solidFill>
                <a:latin typeface="+mn-lt"/>
                <a:ea typeface="+mn-ea"/>
                <a:cs typeface="+mn-cs"/>
              </a:rPr>
              <a:t> and </a:t>
            </a:r>
            <a:r>
              <a:rPr lang="en-US" sz="1024" i="1" kern="1200">
                <a:solidFill>
                  <a:schemeClr val="tx1"/>
                </a:solidFill>
                <a:latin typeface="+mn-lt"/>
                <a:ea typeface="+mn-ea"/>
                <a:cs typeface="+mn-cs"/>
              </a:rPr>
              <a:t>Subnet1</a:t>
            </a:r>
            <a:r>
              <a:rPr lang="en-US" sz="1024" kern="1200">
                <a:solidFill>
                  <a:schemeClr val="tx1"/>
                </a:solidFill>
                <a:latin typeface="+mn-lt"/>
                <a:ea typeface="+mn-ea"/>
                <a:cs typeface="+mn-cs"/>
              </a:rPr>
              <a:t>) and one VM in each subnet (</a:t>
            </a:r>
            <a:r>
              <a:rPr lang="en-US" sz="1024" i="1" kern="1200">
                <a:solidFill>
                  <a:schemeClr val="tx1"/>
                </a:solidFill>
                <a:latin typeface="+mn-lt"/>
                <a:ea typeface="+mn-ea"/>
                <a:cs typeface="+mn-cs"/>
              </a:rPr>
              <a:t>Subnet0-VM</a:t>
            </a:r>
            <a:r>
              <a:rPr lang="en-US" sz="1024" kern="1200">
                <a:solidFill>
                  <a:schemeClr val="tx1"/>
                </a:solidFill>
                <a:latin typeface="+mn-lt"/>
                <a:ea typeface="+mn-ea"/>
                <a:cs typeface="+mn-cs"/>
              </a:rPr>
              <a:t> and </a:t>
            </a:r>
            <a:r>
              <a:rPr lang="en-US" sz="1024" i="1" kern="1200">
                <a:solidFill>
                  <a:schemeClr val="tx1"/>
                </a:solidFill>
                <a:latin typeface="+mn-lt"/>
                <a:ea typeface="+mn-ea"/>
                <a:cs typeface="+mn-cs"/>
              </a:rPr>
              <a:t>Subnet1-VM</a:t>
            </a:r>
            <a:r>
              <a:rPr lang="en-US" sz="1024" kern="1200">
                <a:solidFill>
                  <a:schemeClr val="tx1"/>
                </a:solidFill>
                <a:latin typeface="+mn-lt"/>
                <a:ea typeface="+mn-ea"/>
                <a:cs typeface="+mn-cs"/>
              </a:rPr>
              <a:t>). </a:t>
            </a:r>
            <a:endParaRPr lang="en-US" sz="160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0395" y="1955403"/>
            <a:ext cx="1523070" cy="10317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585216">
              <a:spcAft>
                <a:spcPts val="600"/>
              </a:spcAft>
            </a:pPr>
            <a:r>
              <a:rPr lang="en-US" sz="1792" kern="1200">
                <a:solidFill>
                  <a:schemeClr val="dk1"/>
                </a:solidFill>
                <a:latin typeface="+mn-lt"/>
                <a:ea typeface="+mn-ea"/>
                <a:cs typeface="+mn-cs"/>
              </a:rPr>
              <a:t>Deploying VMs into Subnets cont’d</a:t>
            </a:r>
            <a:endParaRPr lang="en-US" sz="2800" b="0" kern="1200">
              <a:solidFill>
                <a:schemeClr val="dk1"/>
              </a:solidFill>
              <a:effectLst/>
              <a:latin typeface="+mn-lt"/>
              <a:ea typeface="+mn-ea"/>
              <a:cs typeface="+mn-cs"/>
            </a:endParaRPr>
          </a:p>
        </p:txBody>
      </p:sp>
      <p:pic>
        <p:nvPicPr>
          <p:cNvPr id="18" name="Content Placeholder 17" descr="A screenshot of a computer&#10;&#10;Description automatically generated">
            <a:extLst>
              <a:ext uri="{FF2B5EF4-FFF2-40B4-BE49-F238E27FC236}">
                <a16:creationId xmlns:a16="http://schemas.microsoft.com/office/drawing/2014/main" id="{077693B0-FD19-DDFE-01B0-B9CD8492B05C}"/>
              </a:ext>
            </a:extLst>
          </p:cNvPr>
          <p:cNvPicPr>
            <a:picLocks noGrp="1" noChangeAspect="1"/>
          </p:cNvPicPr>
          <p:nvPr>
            <p:ph idx="1"/>
          </p:nvPr>
        </p:nvPicPr>
        <p:blipFill>
          <a:blip r:embed="rId2"/>
          <a:stretch>
            <a:fillRect/>
          </a:stretch>
        </p:blipFill>
        <p:spPr>
          <a:xfrm>
            <a:off x="6535646" y="2915172"/>
            <a:ext cx="3291796" cy="1981281"/>
          </a:xfrm>
        </p:spPr>
      </p:pic>
    </p:spTree>
    <p:extLst>
      <p:ext uri="{BB962C8B-B14F-4D97-AF65-F5344CB8AC3E}">
        <p14:creationId xmlns:p14="http://schemas.microsoft.com/office/powerpoint/2010/main" val="225176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495549" y="669926"/>
            <a:ext cx="3514721" cy="1325563"/>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lnSpc>
                <a:spcPct val="90000"/>
              </a:lnSpc>
              <a:spcAft>
                <a:spcPts val="600"/>
              </a:spcAft>
            </a:pPr>
            <a:r>
              <a:rPr lang="en-US" sz="2800" kern="1200">
                <a:solidFill>
                  <a:schemeClr val="bg1"/>
                </a:solidFill>
                <a:latin typeface="+mj-lt"/>
                <a:ea typeface="+mj-ea"/>
                <a:cs typeface="+mj-cs"/>
              </a:rPr>
              <a:t>Verifying Connectivity between VMs</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495549" y="2400304"/>
            <a:ext cx="3514721" cy="34416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nSpc>
                <a:spcPct val="90000"/>
              </a:lnSpc>
            </a:pPr>
            <a:r>
              <a:rPr lang="en-US" sz="1700">
                <a:solidFill>
                  <a:schemeClr val="bg1"/>
                </a:solidFill>
              </a:rPr>
              <a:t>This screenshot should show the </a:t>
            </a:r>
            <a:r>
              <a:rPr lang="en-US" sz="1700" i="1">
                <a:solidFill>
                  <a:schemeClr val="bg1"/>
                </a:solidFill>
              </a:rPr>
              <a:t>ipconfig</a:t>
            </a:r>
            <a:r>
              <a:rPr lang="en-US" sz="1700">
                <a:solidFill>
                  <a:schemeClr val="bg1"/>
                </a:solidFill>
              </a:rPr>
              <a:t> and </a:t>
            </a:r>
            <a:r>
              <a:rPr lang="en-US" sz="1700" i="1">
                <a:solidFill>
                  <a:schemeClr val="bg1"/>
                </a:solidFill>
              </a:rPr>
              <a:t>ping x.x.x.x</a:t>
            </a:r>
            <a:r>
              <a:rPr lang="en-US" sz="1700">
                <a:solidFill>
                  <a:schemeClr val="bg1"/>
                </a:solidFill>
              </a:rPr>
              <a:t> results in the command prompt window, including the </a:t>
            </a:r>
            <a:r>
              <a:rPr lang="en-US" sz="1700" b="1" i="1">
                <a:solidFill>
                  <a:schemeClr val="bg1"/>
                </a:solidFill>
              </a:rPr>
              <a:t>Subnet0</a:t>
            </a:r>
            <a:r>
              <a:rPr lang="en-US" sz="1700" i="1">
                <a:solidFill>
                  <a:schemeClr val="bg1"/>
                </a:solidFill>
              </a:rPr>
              <a:t>-VM – x.x.x.x – Romote Desktop Connection </a:t>
            </a:r>
            <a:r>
              <a:rPr lang="en-US" sz="1700">
                <a:solidFill>
                  <a:schemeClr val="bg1"/>
                </a:solidFill>
              </a:rPr>
              <a:t>window title.</a:t>
            </a:r>
          </a:p>
        </p:txBody>
      </p:sp>
      <p:pic>
        <p:nvPicPr>
          <p:cNvPr id="4" name="Content Placeholder 3">
            <a:extLst>
              <a:ext uri="{FF2B5EF4-FFF2-40B4-BE49-F238E27FC236}">
                <a16:creationId xmlns:a16="http://schemas.microsoft.com/office/drawing/2014/main" id="{33F40AF7-2212-3FE5-F04A-B2FB2C8A62EC}"/>
              </a:ext>
            </a:extLst>
          </p:cNvPr>
          <p:cNvPicPr>
            <a:picLocks noGrp="1" noChangeAspect="1"/>
          </p:cNvPicPr>
          <p:nvPr>
            <p:ph idx="1"/>
          </p:nvPr>
        </p:nvPicPr>
        <p:blipFill>
          <a:blip r:embed="rId2"/>
          <a:stretch>
            <a:fillRect/>
          </a:stretch>
        </p:blipFill>
        <p:spPr>
          <a:xfrm>
            <a:off x="2495549" y="4121150"/>
            <a:ext cx="7204652" cy="2243710"/>
          </a:xfrm>
          <a:prstGeom prst="rect">
            <a:avLst/>
          </a:prstGeom>
        </p:spPr>
      </p:pic>
      <p:cxnSp>
        <p:nvCxnSpPr>
          <p:cNvPr id="15" name="Straight Connector 13">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5789"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5">
            <a:extLst>
              <a:ext uri="{FF2B5EF4-FFF2-40B4-BE49-F238E27FC236}">
                <a16:creationId xmlns:a16="http://schemas.microsoft.com/office/drawing/2014/main" id="{F641577A-888F-4E56-B9E4-CC57AC7B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95550" y="2026340"/>
            <a:ext cx="817245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697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7651" y="1570815"/>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619526" y="3342629"/>
            <a:ext cx="1473938" cy="13756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585216">
              <a:buNone/>
            </a:pPr>
            <a:r>
              <a:rPr lang="en-US" sz="1024" kern="1200">
                <a:solidFill>
                  <a:schemeClr val="tx1"/>
                </a:solidFill>
                <a:latin typeface="+mn-lt"/>
                <a:ea typeface="+mn-ea"/>
                <a:cs typeface="+mn-cs"/>
              </a:rPr>
              <a:t>This screenshot should show the </a:t>
            </a:r>
            <a:r>
              <a:rPr lang="en-US" sz="1024" i="1" kern="1200">
                <a:solidFill>
                  <a:schemeClr val="tx1"/>
                </a:solidFill>
                <a:latin typeface="+mn-lt"/>
                <a:ea typeface="+mn-ea"/>
                <a:cs typeface="+mn-cs"/>
              </a:rPr>
              <a:t>ipconfig</a:t>
            </a:r>
            <a:r>
              <a:rPr lang="en-US" sz="1024" kern="1200">
                <a:solidFill>
                  <a:schemeClr val="tx1"/>
                </a:solidFill>
                <a:latin typeface="+mn-lt"/>
                <a:ea typeface="+mn-ea"/>
                <a:cs typeface="+mn-cs"/>
              </a:rPr>
              <a:t> and </a:t>
            </a:r>
            <a:r>
              <a:rPr lang="en-US" sz="1024" i="1" kern="1200">
                <a:solidFill>
                  <a:schemeClr val="tx1"/>
                </a:solidFill>
                <a:latin typeface="+mn-lt"/>
                <a:ea typeface="+mn-ea"/>
                <a:cs typeface="+mn-cs"/>
              </a:rPr>
              <a:t>ping </a:t>
            </a:r>
            <a:r>
              <a:rPr lang="en-US" sz="1024" i="1" kern="1200" err="1">
                <a:solidFill>
                  <a:schemeClr val="tx1"/>
                </a:solidFill>
                <a:latin typeface="+mn-lt"/>
                <a:ea typeface="+mn-ea"/>
                <a:cs typeface="+mn-cs"/>
              </a:rPr>
              <a:t>x.x.x.x</a:t>
            </a:r>
            <a:r>
              <a:rPr lang="en-US" sz="1024" kern="1200">
                <a:solidFill>
                  <a:schemeClr val="tx1"/>
                </a:solidFill>
                <a:latin typeface="+mn-lt"/>
                <a:ea typeface="+mn-ea"/>
                <a:cs typeface="+mn-cs"/>
              </a:rPr>
              <a:t> results in the command prompt window, including the </a:t>
            </a:r>
            <a:r>
              <a:rPr lang="en-US" sz="1024" b="1" i="1" kern="1200">
                <a:solidFill>
                  <a:schemeClr val="tx1"/>
                </a:solidFill>
                <a:latin typeface="+mn-lt"/>
                <a:ea typeface="+mn-ea"/>
                <a:cs typeface="+mn-cs"/>
              </a:rPr>
              <a:t>Subnet1</a:t>
            </a:r>
            <a:r>
              <a:rPr lang="en-US" sz="1024" i="1" kern="1200">
                <a:solidFill>
                  <a:schemeClr val="tx1"/>
                </a:solidFill>
                <a:latin typeface="+mn-lt"/>
                <a:ea typeface="+mn-ea"/>
                <a:cs typeface="+mn-cs"/>
              </a:rPr>
              <a:t>-VM – </a:t>
            </a:r>
            <a:r>
              <a:rPr lang="en-US" sz="1024" i="1" kern="1200" err="1">
                <a:solidFill>
                  <a:schemeClr val="tx1"/>
                </a:solidFill>
                <a:latin typeface="+mn-lt"/>
                <a:ea typeface="+mn-ea"/>
                <a:cs typeface="+mn-cs"/>
              </a:rPr>
              <a:t>x.x.x.x</a:t>
            </a:r>
            <a:r>
              <a:rPr lang="en-US" sz="1024" i="1" kern="1200">
                <a:solidFill>
                  <a:schemeClr val="tx1"/>
                </a:solidFill>
                <a:latin typeface="+mn-lt"/>
                <a:ea typeface="+mn-ea"/>
                <a:cs typeface="+mn-cs"/>
              </a:rPr>
              <a:t> – </a:t>
            </a:r>
            <a:r>
              <a:rPr lang="en-US" sz="1024" i="1" kern="1200" err="1">
                <a:solidFill>
                  <a:schemeClr val="tx1"/>
                </a:solidFill>
                <a:latin typeface="+mn-lt"/>
                <a:ea typeface="+mn-ea"/>
                <a:cs typeface="+mn-cs"/>
              </a:rPr>
              <a:t>Romote</a:t>
            </a:r>
            <a:r>
              <a:rPr lang="en-US" sz="1024" i="1" kern="1200">
                <a:solidFill>
                  <a:schemeClr val="tx1"/>
                </a:solidFill>
                <a:latin typeface="+mn-lt"/>
                <a:ea typeface="+mn-ea"/>
                <a:cs typeface="+mn-cs"/>
              </a:rPr>
              <a:t> Desktop Connection </a:t>
            </a:r>
            <a:r>
              <a:rPr lang="en-US" sz="1024" kern="1200">
                <a:solidFill>
                  <a:schemeClr val="tx1"/>
                </a:solidFill>
                <a:latin typeface="+mn-lt"/>
                <a:ea typeface="+mn-ea"/>
                <a:cs typeface="+mn-cs"/>
              </a:rPr>
              <a:t>window title.</a:t>
            </a:r>
            <a:endParaRPr lang="en-US" sz="160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0395" y="2065215"/>
            <a:ext cx="1473938" cy="10808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585216">
              <a:spcAft>
                <a:spcPts val="600"/>
              </a:spcAft>
            </a:pPr>
            <a:r>
              <a:rPr lang="en-US" sz="1792" kern="1200">
                <a:solidFill>
                  <a:schemeClr val="dk1"/>
                </a:solidFill>
                <a:latin typeface="+mj-lt"/>
                <a:ea typeface="+mj-ea"/>
                <a:cs typeface="+mj-cs"/>
              </a:rPr>
              <a:t>Verifying Connectivity between VMs</a:t>
            </a:r>
          </a:p>
          <a:p>
            <a:pPr defTabSz="585216">
              <a:spcAft>
                <a:spcPts val="600"/>
              </a:spcAft>
            </a:pPr>
            <a:r>
              <a:rPr lang="en-US" sz="1792" kern="1200">
                <a:solidFill>
                  <a:schemeClr val="dk1"/>
                </a:solidFill>
                <a:latin typeface="+mj-lt"/>
                <a:ea typeface="+mj-ea"/>
                <a:cs typeface="+mj-cs"/>
              </a:rPr>
              <a:t>cont’d</a:t>
            </a:r>
            <a:endParaRPr lang="en-US" sz="2800">
              <a:solidFill>
                <a:schemeClr val="dk1"/>
              </a:solidFill>
            </a:endParaRPr>
          </a:p>
        </p:txBody>
      </p:sp>
      <p:pic>
        <p:nvPicPr>
          <p:cNvPr id="10" name="Content Placeholder 9">
            <a:extLst>
              <a:ext uri="{FF2B5EF4-FFF2-40B4-BE49-F238E27FC236}">
                <a16:creationId xmlns:a16="http://schemas.microsoft.com/office/drawing/2014/main" id="{18C96169-B274-9F9A-EB5E-80EEA3F32826}"/>
              </a:ext>
            </a:extLst>
          </p:cNvPr>
          <p:cNvPicPr>
            <a:picLocks noGrp="1" noChangeAspect="1"/>
          </p:cNvPicPr>
          <p:nvPr>
            <p:ph idx="1"/>
          </p:nvPr>
        </p:nvPicPr>
        <p:blipFill>
          <a:blip r:embed="rId2"/>
          <a:stretch>
            <a:fillRect/>
          </a:stretch>
        </p:blipFill>
        <p:spPr>
          <a:xfrm>
            <a:off x="6535646" y="3048087"/>
            <a:ext cx="3291796" cy="1738553"/>
          </a:xfrm>
        </p:spPr>
      </p:pic>
    </p:spTree>
    <p:extLst>
      <p:ext uri="{BB962C8B-B14F-4D97-AF65-F5344CB8AC3E}">
        <p14:creationId xmlns:p14="http://schemas.microsoft.com/office/powerpoint/2010/main" val="68560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Video 3" descr="Green Lock In A 3D Electronic System">
            <a:extLst>
              <a:ext uri="{FF2B5EF4-FFF2-40B4-BE49-F238E27FC236}">
                <a16:creationId xmlns:a16="http://schemas.microsoft.com/office/drawing/2014/main" id="{3B32CE6E-617F-22E0-89F2-7E7002B164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177" r="12610" b="1"/>
          <a:stretch/>
        </p:blipFill>
        <p:spPr>
          <a:xfrm>
            <a:off x="1524002" y="-22"/>
            <a:ext cx="9143998" cy="6858022"/>
          </a:xfrm>
          <a:prstGeom prst="rect">
            <a:avLst/>
          </a:prstGeom>
        </p:spPr>
      </p:pic>
      <p:sp>
        <p:nvSpPr>
          <p:cNvPr id="10" name="Rectangle 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87893" y="2511887"/>
            <a:ext cx="6858003"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4781" y="1682484"/>
            <a:ext cx="6858003"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096005" y="728897"/>
            <a:ext cx="4089397" cy="3728614"/>
          </a:xfrm>
        </p:spPr>
        <p:txBody>
          <a:bodyPr anchor="t">
            <a:normAutofit/>
          </a:bodyPr>
          <a:lstStyle/>
          <a:p>
            <a:pPr algn="r"/>
            <a:r>
              <a:rPr lang="en-US" sz="4500">
                <a:solidFill>
                  <a:srgbClr val="FFFFFF"/>
                </a:solidFill>
              </a:rPr>
              <a:t>NETW211 Course Project</a:t>
            </a:r>
            <a:br>
              <a:rPr lang="en-US" sz="4500">
                <a:solidFill>
                  <a:srgbClr val="FFFFFF"/>
                </a:solidFill>
              </a:rPr>
            </a:br>
            <a:br>
              <a:rPr lang="en-US" sz="4500">
                <a:solidFill>
                  <a:srgbClr val="FFFFFF"/>
                </a:solidFill>
              </a:rPr>
            </a:br>
            <a:r>
              <a:rPr lang="en-US" sz="4500">
                <a:solidFill>
                  <a:srgbClr val="FFFFFF"/>
                </a:solidFill>
              </a:rPr>
              <a:t>Module 4 Azure VM Security</a:t>
            </a:r>
          </a:p>
        </p:txBody>
      </p:sp>
    </p:spTree>
    <p:extLst>
      <p:ext uri="{BB962C8B-B14F-4D97-AF65-F5344CB8AC3E}">
        <p14:creationId xmlns:p14="http://schemas.microsoft.com/office/powerpoint/2010/main" val="197889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2286001" y="914401"/>
            <a:ext cx="3587773" cy="1172443"/>
          </a:xfrm>
        </p:spPr>
        <p:txBody>
          <a:bodyPr>
            <a:normAutofit/>
          </a:bodyPr>
          <a:lstStyle/>
          <a:p>
            <a:pPr>
              <a:buNone/>
            </a:pPr>
            <a:r>
              <a:rPr lang="en-US" sz="2800" b="1" dirty="0"/>
              <a:t>Rubric</a:t>
            </a:r>
          </a:p>
          <a:p>
            <a:pPr>
              <a:buNone/>
            </a:pPr>
            <a:endParaRPr lang="en-US" sz="1700" dirty="0"/>
          </a:p>
          <a:p>
            <a:pPr>
              <a:buNone/>
            </a:pPr>
            <a:endParaRPr lang="en-US" sz="1700" dirty="0"/>
          </a:p>
        </p:txBody>
      </p:sp>
      <p:graphicFrame>
        <p:nvGraphicFramePr>
          <p:cNvPr id="4" name="Table 3"/>
          <p:cNvGraphicFramePr>
            <a:graphicFrameLocks noGrp="1"/>
          </p:cNvGraphicFramePr>
          <p:nvPr/>
        </p:nvGraphicFramePr>
        <p:xfrm>
          <a:off x="3505201" y="2704398"/>
          <a:ext cx="5167033" cy="1941631"/>
        </p:xfrm>
        <a:graphic>
          <a:graphicData uri="http://schemas.openxmlformats.org/drawingml/2006/table">
            <a:tbl>
              <a:tblPr firstRow="1" bandRow="1">
                <a:solidFill>
                  <a:schemeClr val="tx1">
                    <a:lumMod val="75000"/>
                    <a:lumOff val="25000"/>
                  </a:schemeClr>
                </a:solidFill>
                <a:tableStyleId>{5C22544A-7EE6-4342-B048-85BDC9FD1C3A}</a:tableStyleId>
              </a:tblPr>
              <a:tblGrid>
                <a:gridCol w="2385443">
                  <a:extLst>
                    <a:ext uri="{9D8B030D-6E8A-4147-A177-3AD203B41FA5}">
                      <a16:colId xmlns:a16="http://schemas.microsoft.com/office/drawing/2014/main" val="20000"/>
                    </a:ext>
                  </a:extLst>
                </a:gridCol>
                <a:gridCol w="1817339">
                  <a:extLst>
                    <a:ext uri="{9D8B030D-6E8A-4147-A177-3AD203B41FA5}">
                      <a16:colId xmlns:a16="http://schemas.microsoft.com/office/drawing/2014/main" val="20001"/>
                    </a:ext>
                  </a:extLst>
                </a:gridCol>
                <a:gridCol w="964251">
                  <a:extLst>
                    <a:ext uri="{9D8B030D-6E8A-4147-A177-3AD203B41FA5}">
                      <a16:colId xmlns:a16="http://schemas.microsoft.com/office/drawing/2014/main" val="20002"/>
                    </a:ext>
                  </a:extLst>
                </a:gridCol>
              </a:tblGrid>
              <a:tr h="247852">
                <a:tc>
                  <a:txBody>
                    <a:bodyPr/>
                    <a:lstStyle/>
                    <a:p>
                      <a:pPr algn="ctr"/>
                      <a:r>
                        <a:rPr lang="en-US" sz="1300" b="0" cap="none" spc="0">
                          <a:solidFill>
                            <a:schemeClr val="bg1"/>
                          </a:solidFill>
                        </a:rPr>
                        <a:t>Activity</a:t>
                      </a:r>
                    </a:p>
                  </a:txBody>
                  <a:tcPr marL="108621" marR="83555" marT="83555" marB="83555"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300" b="0" cap="none" spc="0" dirty="0">
                          <a:solidFill>
                            <a:schemeClr val="bg1"/>
                          </a:solidFill>
                        </a:rPr>
                        <a:t>Requirement(s)</a:t>
                      </a:r>
                    </a:p>
                  </a:txBody>
                  <a:tcPr marL="108621" marR="83555" marT="83555" marB="83555"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1300" b="0" cap="none" spc="0">
                          <a:solidFill>
                            <a:schemeClr val="bg1"/>
                          </a:solidFill>
                        </a:rPr>
                        <a:t>Points</a:t>
                      </a:r>
                    </a:p>
                  </a:txBody>
                  <a:tcPr marL="108621" marR="83555" marT="83555" marB="83555"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0000"/>
                  </a:ext>
                </a:extLst>
              </a:tr>
              <a:tr h="395493">
                <a:tc>
                  <a:txBody>
                    <a:bodyPr/>
                    <a:lstStyle/>
                    <a:p>
                      <a:pPr lvl="0"/>
                      <a:r>
                        <a:rPr lang="en-US" sz="1300" b="0" kern="1200" cap="none" spc="0" dirty="0">
                          <a:solidFill>
                            <a:schemeClr val="bg1"/>
                          </a:solidFill>
                          <a:effectLst/>
                          <a:latin typeface="+mn-lt"/>
                          <a:ea typeface="+mn-ea"/>
                          <a:cs typeface="+mn-cs"/>
                        </a:rPr>
                        <a:t>Launching a VM</a:t>
                      </a:r>
                    </a:p>
                  </a:txBody>
                  <a:tcPr marL="108621" marR="83555" marT="83555" marB="83555">
                    <a:lnL w="38100" cap="flat" cmpd="sng" algn="ctr">
                      <a:no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ctr"/>
                      <a:r>
                        <a:rPr lang="en-US" sz="1300" cap="none" spc="0" baseline="0">
                          <a:solidFill>
                            <a:schemeClr val="bg1"/>
                          </a:solidFill>
                        </a:rPr>
                        <a:t>Screenshot</a:t>
                      </a:r>
                    </a:p>
                  </a:txBody>
                  <a:tcPr marL="108621" marR="83555" marT="83555" marB="83555">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ctr"/>
                      <a:r>
                        <a:rPr lang="en-US" sz="1300" cap="none" spc="0">
                          <a:solidFill>
                            <a:schemeClr val="bg1"/>
                          </a:solidFill>
                        </a:rPr>
                        <a:t>15</a:t>
                      </a:r>
                    </a:p>
                  </a:txBody>
                  <a:tcPr marL="108621" marR="83555" marT="83555" marB="83555">
                    <a:lnL w="6350" cap="flat" cmpd="sng" algn="ctr">
                      <a:solidFill>
                        <a:schemeClr val="tx1">
                          <a:lumMod val="50000"/>
                          <a:lumOff val="50000"/>
                        </a:schemeClr>
                      </a:solidFill>
                      <a:prstDash val="solid"/>
                    </a:lnL>
                    <a:lnR w="38100" cap="flat" cmpd="sng" algn="ctr">
                      <a:noFill/>
                      <a:prstDash val="solid"/>
                    </a:lnR>
                    <a:lnT w="38100" cmpd="sng">
                      <a:noFill/>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0001"/>
                  </a:ext>
                </a:extLst>
              </a:tr>
              <a:tr h="590454">
                <a:tc>
                  <a:txBody>
                    <a:bodyPr/>
                    <a:lstStyle/>
                    <a:p>
                      <a:pPr lvl="0"/>
                      <a:r>
                        <a:rPr lang="en-US" sz="1300" b="0" kern="1200" cap="none" spc="0">
                          <a:solidFill>
                            <a:schemeClr val="bg1"/>
                          </a:solidFill>
                          <a:effectLst/>
                          <a:latin typeface="+mn-lt"/>
                          <a:ea typeface="+mn-ea"/>
                          <a:cs typeface="+mn-cs"/>
                        </a:rPr>
                        <a:t>Connecting to the VM via SSH</a:t>
                      </a:r>
                    </a:p>
                  </a:txBody>
                  <a:tcPr marL="108621" marR="83555" marT="83555" marB="83555">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tx1">
                        <a:lumMod val="85000"/>
                        <a:lumOff val="15000"/>
                      </a:schemeClr>
                    </a:solidFill>
                  </a:tcPr>
                </a:tc>
                <a:tc>
                  <a:txBody>
                    <a:bodyPr/>
                    <a:lstStyle/>
                    <a:p>
                      <a:pPr algn="ctr"/>
                      <a:r>
                        <a:rPr lang="en-US" sz="1300" cap="none" spc="0" baseline="0">
                          <a:solidFill>
                            <a:schemeClr val="bg1"/>
                          </a:solidFill>
                        </a:rPr>
                        <a:t>Screenshot</a:t>
                      </a:r>
                    </a:p>
                  </a:txBody>
                  <a:tcPr marL="108621" marR="83555" marT="83555" marB="83555">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tx1">
                        <a:lumMod val="85000"/>
                        <a:lumOff val="15000"/>
                      </a:schemeClr>
                    </a:solidFill>
                  </a:tcPr>
                </a:tc>
                <a:tc>
                  <a:txBody>
                    <a:bodyPr/>
                    <a:lstStyle/>
                    <a:p>
                      <a:pPr algn="ctr"/>
                      <a:r>
                        <a:rPr lang="en-US" sz="1300" cap="none" spc="0">
                          <a:solidFill>
                            <a:schemeClr val="bg1"/>
                          </a:solidFill>
                        </a:rPr>
                        <a:t>15</a:t>
                      </a:r>
                    </a:p>
                  </a:txBody>
                  <a:tcPr marL="108621" marR="83555" marT="83555" marB="83555">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tx1">
                        <a:lumMod val="85000"/>
                        <a:lumOff val="15000"/>
                      </a:schemeClr>
                    </a:solidFill>
                  </a:tcPr>
                </a:tc>
                <a:extLst>
                  <a:ext uri="{0D108BD9-81ED-4DB2-BD59-A6C34878D82A}">
                    <a16:rowId xmlns:a16="http://schemas.microsoft.com/office/drawing/2014/main" val="10003"/>
                  </a:ext>
                </a:extLst>
              </a:tr>
              <a:tr h="590454">
                <a:tc>
                  <a:txBody>
                    <a:bodyPr/>
                    <a:lstStyle/>
                    <a:p>
                      <a:pPr lvl="0"/>
                      <a:r>
                        <a:rPr lang="en-US" sz="1300" b="0" kern="1200" cap="none" spc="0">
                          <a:solidFill>
                            <a:schemeClr val="bg1"/>
                          </a:solidFill>
                          <a:effectLst/>
                          <a:latin typeface="+mn-lt"/>
                          <a:ea typeface="+mn-ea"/>
                          <a:cs typeface="+mn-cs"/>
                        </a:rPr>
                        <a:t>Configuring an NSG</a:t>
                      </a:r>
                    </a:p>
                  </a:txBody>
                  <a:tcPr marL="108621" marR="83555" marT="83555" marB="83555">
                    <a:lnL w="38100" cap="flat" cmpd="sng" algn="ctr">
                      <a:noFill/>
                      <a:prstDash val="solid"/>
                    </a:lnL>
                    <a:lnR w="6350" cap="flat" cmpd="sng" algn="ctr">
                      <a:solidFill>
                        <a:schemeClr val="tx1">
                          <a:lumMod val="50000"/>
                          <a:lumOff val="50000"/>
                        </a:schemeClr>
                      </a:solidFill>
                      <a:prstDash val="solid"/>
                    </a:lnR>
                    <a:lnT w="12700" cmpd="sng">
                      <a:noFill/>
                      <a:prstDash val="solid"/>
                    </a:lnT>
                    <a:lnB w="38100" cap="flat" cmpd="sng" algn="ctr">
                      <a:noFill/>
                      <a:prstDash val="solid"/>
                    </a:lnB>
                    <a:solidFill>
                      <a:schemeClr val="tx1">
                        <a:lumMod val="75000"/>
                        <a:lumOff val="25000"/>
                      </a:schemeClr>
                    </a:solidFill>
                  </a:tcPr>
                </a:tc>
                <a:tc>
                  <a:txBody>
                    <a:bodyPr/>
                    <a:lstStyle/>
                    <a:p>
                      <a:pPr algn="ctr"/>
                      <a:r>
                        <a:rPr lang="en-US" sz="1300" cap="none" spc="0" baseline="0">
                          <a:solidFill>
                            <a:schemeClr val="bg1"/>
                          </a:solidFill>
                        </a:rPr>
                        <a:t>Two screenshots</a:t>
                      </a:r>
                    </a:p>
                  </a:txBody>
                  <a:tcPr marL="108621" marR="83555" marT="83555" marB="83555">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38100" cap="flat" cmpd="sng" algn="ctr">
                      <a:noFill/>
                      <a:prstDash val="solid"/>
                    </a:lnB>
                    <a:solidFill>
                      <a:schemeClr val="tx1">
                        <a:lumMod val="75000"/>
                        <a:lumOff val="25000"/>
                      </a:schemeClr>
                    </a:solidFill>
                  </a:tcPr>
                </a:tc>
                <a:tc>
                  <a:txBody>
                    <a:bodyPr/>
                    <a:lstStyle/>
                    <a:p>
                      <a:pPr algn="ctr"/>
                      <a:r>
                        <a:rPr lang="en-US" sz="1300" cap="none" spc="0" dirty="0">
                          <a:solidFill>
                            <a:schemeClr val="bg1"/>
                          </a:solidFill>
                        </a:rPr>
                        <a:t>30</a:t>
                      </a:r>
                    </a:p>
                  </a:txBody>
                  <a:tcPr marL="108621" marR="83555" marT="83555" marB="83555">
                    <a:lnL w="6350" cap="flat" cmpd="sng" algn="ctr">
                      <a:solidFill>
                        <a:schemeClr val="tx1">
                          <a:lumMod val="50000"/>
                          <a:lumOff val="50000"/>
                        </a:schemeClr>
                      </a:solidFill>
                      <a:prstDash val="solid"/>
                    </a:lnL>
                    <a:lnR w="38100" cap="flat" cmpd="sng" algn="ctr">
                      <a:noFill/>
                      <a:prstDash val="solid"/>
                    </a:lnR>
                    <a:lnT w="12700" cmpd="sng">
                      <a:noFill/>
                      <a:prstDash val="solid"/>
                    </a:lnT>
                    <a:lnB w="38100" cap="flat" cmpd="sng" algn="ctr">
                      <a:noFill/>
                      <a:prstDash val="solid"/>
                    </a:lnB>
                    <a:solidFill>
                      <a:schemeClr val="tx1">
                        <a:lumMod val="75000"/>
                        <a:lumOff val="25000"/>
                      </a:schemeClr>
                    </a:solidFill>
                  </a:tcPr>
                </a:tc>
                <a:extLst>
                  <a:ext uri="{0D108BD9-81ED-4DB2-BD59-A6C34878D82A}">
                    <a16:rowId xmlns:a16="http://schemas.microsoft.com/office/drawing/2014/main" val="2246226494"/>
                  </a:ext>
                </a:extLst>
              </a:tr>
            </a:tbl>
          </a:graphicData>
        </a:graphic>
      </p:graphicFrame>
    </p:spTree>
    <p:extLst>
      <p:ext uri="{BB962C8B-B14F-4D97-AF65-F5344CB8AC3E}">
        <p14:creationId xmlns:p14="http://schemas.microsoft.com/office/powerpoint/2010/main" val="4164447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828801" y="115193"/>
            <a:ext cx="3705167" cy="843153"/>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lnSpc>
                <a:spcPct val="90000"/>
              </a:lnSpc>
              <a:spcAft>
                <a:spcPts val="600"/>
              </a:spcAft>
            </a:pPr>
            <a:r>
              <a:rPr lang="en-US" sz="3300" kern="1200" dirty="0">
                <a:solidFill>
                  <a:schemeClr val="bg1"/>
                </a:solidFill>
                <a:latin typeface="+mj-lt"/>
                <a:ea typeface="+mj-ea"/>
                <a:cs typeface="+mj-cs"/>
              </a:rPr>
              <a:t>Launching a VM</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026169" y="1352031"/>
            <a:ext cx="2774432" cy="413436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700" dirty="0">
                <a:solidFill>
                  <a:schemeClr val="bg1"/>
                </a:solidFill>
              </a:rPr>
              <a:t>This screenshot should show the </a:t>
            </a:r>
            <a:r>
              <a:rPr lang="en-US" sz="1700" i="1" dirty="0">
                <a:solidFill>
                  <a:schemeClr val="bg1"/>
                </a:solidFill>
              </a:rPr>
              <a:t>NETW211-VM-Your Initials </a:t>
            </a:r>
            <a:r>
              <a:rPr lang="en-US" sz="1700" dirty="0">
                <a:solidFill>
                  <a:schemeClr val="bg1"/>
                </a:solidFill>
              </a:rPr>
              <a:t>page, with</a:t>
            </a:r>
          </a:p>
          <a:p>
            <a:pPr marL="0" indent="0">
              <a:lnSpc>
                <a:spcPct val="90000"/>
              </a:lnSpc>
              <a:buNone/>
            </a:pPr>
            <a:r>
              <a:rPr lang="en-US" sz="1700" dirty="0">
                <a:solidFill>
                  <a:schemeClr val="bg1"/>
                </a:solidFill>
              </a:rPr>
              <a:t>information such </a:t>
            </a:r>
          </a:p>
          <a:p>
            <a:pPr marL="0" indent="0">
              <a:lnSpc>
                <a:spcPct val="90000"/>
              </a:lnSpc>
              <a:buNone/>
            </a:pPr>
            <a:r>
              <a:rPr lang="en-US" sz="1700" dirty="0">
                <a:solidFill>
                  <a:schemeClr val="bg1"/>
                </a:solidFill>
              </a:rPr>
              <a:t>as the resource </a:t>
            </a:r>
          </a:p>
          <a:p>
            <a:pPr marL="0" indent="0">
              <a:lnSpc>
                <a:spcPct val="90000"/>
              </a:lnSpc>
              <a:buNone/>
            </a:pPr>
            <a:r>
              <a:rPr lang="en-US" sz="1700" dirty="0">
                <a:solidFill>
                  <a:schemeClr val="bg1"/>
                </a:solidFill>
              </a:rPr>
              <a:t>group name,</a:t>
            </a:r>
          </a:p>
          <a:p>
            <a:pPr marL="0" indent="0">
              <a:lnSpc>
                <a:spcPct val="90000"/>
              </a:lnSpc>
              <a:buNone/>
            </a:pPr>
            <a:r>
              <a:rPr lang="en-US" sz="1700" dirty="0">
                <a:solidFill>
                  <a:schemeClr val="bg1"/>
                </a:solidFill>
              </a:rPr>
              <a:t>subscription,</a:t>
            </a:r>
          </a:p>
          <a:p>
            <a:pPr marL="0" indent="0">
              <a:lnSpc>
                <a:spcPct val="90000"/>
              </a:lnSpc>
              <a:buNone/>
            </a:pPr>
            <a:r>
              <a:rPr lang="en-US" sz="1700" dirty="0">
                <a:solidFill>
                  <a:schemeClr val="bg1"/>
                </a:solidFill>
              </a:rPr>
              <a:t> public IP </a:t>
            </a:r>
          </a:p>
          <a:p>
            <a:pPr marL="0" indent="0">
              <a:lnSpc>
                <a:spcPct val="90000"/>
              </a:lnSpc>
              <a:buNone/>
            </a:pPr>
            <a:r>
              <a:rPr lang="en-US" sz="1700" dirty="0">
                <a:solidFill>
                  <a:schemeClr val="bg1"/>
                </a:solidFill>
              </a:rPr>
              <a:t>address, etc. </a:t>
            </a:r>
          </a:p>
        </p:txBody>
      </p:sp>
      <p:pic>
        <p:nvPicPr>
          <p:cNvPr id="4" name="Content Placeholder 3">
            <a:extLst>
              <a:ext uri="{FF2B5EF4-FFF2-40B4-BE49-F238E27FC236}">
                <a16:creationId xmlns:a16="http://schemas.microsoft.com/office/drawing/2014/main" id="{61FB5A33-57BD-BF3A-1F00-312F657316DA}"/>
              </a:ext>
            </a:extLst>
          </p:cNvPr>
          <p:cNvPicPr>
            <a:picLocks noGrp="1" noChangeAspect="1"/>
          </p:cNvPicPr>
          <p:nvPr>
            <p:ph idx="1"/>
          </p:nvPr>
        </p:nvPicPr>
        <p:blipFill>
          <a:blip r:embed="rId2"/>
          <a:stretch>
            <a:fillRect/>
          </a:stretch>
        </p:blipFill>
        <p:spPr>
          <a:xfrm>
            <a:off x="3886200" y="2002822"/>
            <a:ext cx="6172200" cy="3336846"/>
          </a:xfrm>
          <a:prstGeom prst="rect">
            <a:avLst/>
          </a:prstGeom>
        </p:spPr>
      </p:pic>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8655"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5846" y="1159670"/>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7984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B059E0-C4AC-F256-A7F6-440814F07C29}"/>
              </a:ext>
            </a:extLst>
          </p:cNvPr>
          <p:cNvPicPr>
            <a:picLocks noGrp="1" noChangeAspect="1"/>
          </p:cNvPicPr>
          <p:nvPr>
            <p:ph idx="1"/>
          </p:nvPr>
        </p:nvPicPr>
        <p:blipFill>
          <a:blip r:embed="rId2"/>
          <a:stretch>
            <a:fillRect/>
          </a:stretch>
        </p:blipFill>
        <p:spPr>
          <a:xfrm>
            <a:off x="4495800" y="1482522"/>
            <a:ext cx="5410200" cy="3923118"/>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62200" y="2590800"/>
            <a:ext cx="1752600" cy="2514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should show the </a:t>
            </a:r>
            <a:r>
              <a:rPr lang="en-US" sz="1600" i="1" dirty="0"/>
              <a:t>azureuser@NETW211-VM-Your Initials </a:t>
            </a:r>
            <a:r>
              <a:rPr lang="en-US" sz="1600" dirty="0"/>
              <a:t>window showing the IPv4 address of the VM in the Azure cloud.</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057400" y="914400"/>
            <a:ext cx="21336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solidFill>
                  <a:schemeClr val="dk1"/>
                </a:solidFill>
              </a:rPr>
              <a:t>Connecting to the VM </a:t>
            </a:r>
          </a:p>
          <a:p>
            <a:pPr lvl="0"/>
            <a:r>
              <a:rPr lang="en-US" sz="2800" dirty="0">
                <a:solidFill>
                  <a:schemeClr val="dk1"/>
                </a:solidFill>
              </a:rPr>
              <a:t>via SSH</a:t>
            </a:r>
          </a:p>
        </p:txBody>
      </p:sp>
    </p:spTree>
    <p:extLst>
      <p:ext uri="{BB962C8B-B14F-4D97-AF65-F5344CB8AC3E}">
        <p14:creationId xmlns:p14="http://schemas.microsoft.com/office/powerpoint/2010/main" val="1325430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0E778F-871F-359D-9C02-788DFD9F4348}"/>
              </a:ext>
            </a:extLst>
          </p:cNvPr>
          <p:cNvSpPr txBox="1"/>
          <p:nvPr/>
        </p:nvSpPr>
        <p:spPr>
          <a:xfrm>
            <a:off x="8643193" y="489507"/>
            <a:ext cx="3091607" cy="1655483"/>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000" b="1" i="0" u="none" strike="noStrike" cap="none" spc="0" normalizeH="0" baseline="0" noProof="0">
                <a:ln>
                  <a:noFill/>
                </a:ln>
                <a:effectLst/>
                <a:uLnTx/>
                <a:uFillTx/>
                <a:latin typeface="+mj-lt"/>
                <a:ea typeface="+mj-ea"/>
                <a:cs typeface="+mj-cs"/>
              </a:rPr>
              <a:t>INTRODUCTION</a:t>
            </a:r>
          </a:p>
        </p:txBody>
      </p:sp>
      <p:pic>
        <p:nvPicPr>
          <p:cNvPr id="7" name="Picture 4" descr="Empty stone rootop against cloudy sky">
            <a:extLst>
              <a:ext uri="{FF2B5EF4-FFF2-40B4-BE49-F238E27FC236}">
                <a16:creationId xmlns:a16="http://schemas.microsoft.com/office/drawing/2014/main" id="{3A88A953-7B5F-7F97-4C97-558E36F69161}"/>
              </a:ext>
            </a:extLst>
          </p:cNvPr>
          <p:cNvPicPr>
            <a:picLocks noChangeAspect="1"/>
          </p:cNvPicPr>
          <p:nvPr/>
        </p:nvPicPr>
        <p:blipFill rotWithShape="1">
          <a:blip r:embed="rId2"/>
          <a:srcRect l="11235" r="8667" b="-1"/>
          <a:stretch/>
        </p:blipFill>
        <p:spPr>
          <a:xfrm>
            <a:off x="20" y="431"/>
            <a:ext cx="8115280" cy="6408311"/>
          </a:xfrm>
          <a:prstGeom prst="rect">
            <a:avLst/>
          </a:prstGeom>
        </p:spPr>
      </p:pic>
      <p:sp>
        <p:nvSpPr>
          <p:cNvPr id="3" name="TextBox 2">
            <a:extLst>
              <a:ext uri="{FF2B5EF4-FFF2-40B4-BE49-F238E27FC236}">
                <a16:creationId xmlns:a16="http://schemas.microsoft.com/office/drawing/2014/main" id="{9428510F-AD41-6292-AFAE-BC8FCABA5991}"/>
              </a:ext>
            </a:extLst>
          </p:cNvPr>
          <p:cNvSpPr txBox="1"/>
          <p:nvPr/>
        </p:nvSpPr>
        <p:spPr>
          <a:xfrm>
            <a:off x="8643193" y="2418408"/>
            <a:ext cx="2942813" cy="3540265"/>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This project is about building a network on a cloud platform and exploring cloud computing platforms and Services.  While exploring virtualization and cloud computing. Exploring arears with such as  hardware virtualization, cloud infrastructure, cloud security, and cloud storage. Cloud migration, capacity planning, and performance monitoring are also covered.</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42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9C80890-FB77-559D-106D-ADFEF77963A3}"/>
              </a:ext>
            </a:extLst>
          </p:cNvPr>
          <p:cNvPicPr>
            <a:picLocks noGrp="1" noChangeAspect="1"/>
          </p:cNvPicPr>
          <p:nvPr>
            <p:ph idx="1"/>
          </p:nvPr>
        </p:nvPicPr>
        <p:blipFill>
          <a:blip r:embed="rId2"/>
          <a:stretch>
            <a:fillRect/>
          </a:stretch>
        </p:blipFill>
        <p:spPr>
          <a:xfrm>
            <a:off x="4495800" y="2176263"/>
            <a:ext cx="5410200" cy="2535639"/>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62200" y="2590800"/>
            <a:ext cx="1752600" cy="1600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should show the </a:t>
            </a:r>
            <a:r>
              <a:rPr lang="en-US" sz="1600" i="1" dirty="0"/>
              <a:t>Inbound port rules </a:t>
            </a:r>
            <a:r>
              <a:rPr lang="en-US" sz="1600" dirty="0"/>
              <a:t>section with the newly added </a:t>
            </a:r>
            <a:r>
              <a:rPr lang="en-US" sz="1600" i="1" dirty="0" err="1"/>
              <a:t>Allow_Ping</a:t>
            </a:r>
            <a:r>
              <a:rPr lang="en-US" sz="1600" i="1" dirty="0"/>
              <a:t> </a:t>
            </a:r>
            <a:r>
              <a:rPr lang="en-US" sz="1600" dirty="0"/>
              <a:t>rule. </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057400" y="914400"/>
            <a:ext cx="21336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solidFill>
                  <a:schemeClr val="dk1"/>
                </a:solidFill>
              </a:rPr>
              <a:t>Configuring an NSG </a:t>
            </a:r>
          </a:p>
        </p:txBody>
      </p:sp>
    </p:spTree>
    <p:extLst>
      <p:ext uri="{BB962C8B-B14F-4D97-AF65-F5344CB8AC3E}">
        <p14:creationId xmlns:p14="http://schemas.microsoft.com/office/powerpoint/2010/main" val="3305002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DE37915-618C-F443-AC4A-C0813EB93E5F}"/>
              </a:ext>
            </a:extLst>
          </p:cNvPr>
          <p:cNvPicPr>
            <a:picLocks noGrp="1" noChangeAspect="1"/>
          </p:cNvPicPr>
          <p:nvPr>
            <p:ph idx="1"/>
          </p:nvPr>
        </p:nvPicPr>
        <p:blipFill>
          <a:blip r:embed="rId2"/>
          <a:stretch>
            <a:fillRect/>
          </a:stretch>
        </p:blipFill>
        <p:spPr>
          <a:xfrm>
            <a:off x="4495800" y="1270206"/>
            <a:ext cx="5410200" cy="434775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62200" y="2590800"/>
            <a:ext cx="1752600" cy="1828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should show the successful ping result from your local computer to the VM in the Azure cloud.</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057400" y="914400"/>
            <a:ext cx="21336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a:solidFill>
                  <a:schemeClr val="dk1"/>
                </a:solidFill>
              </a:rPr>
              <a:t>Configuring an NSG</a:t>
            </a:r>
          </a:p>
          <a:p>
            <a:pPr lvl="0"/>
            <a:r>
              <a:rPr lang="en-US" sz="2800">
                <a:solidFill>
                  <a:schemeClr val="dk1"/>
                </a:solidFill>
              </a:rPr>
              <a:t>cont’d </a:t>
            </a:r>
            <a:endParaRPr lang="en-US" sz="2800" dirty="0">
              <a:solidFill>
                <a:schemeClr val="dk1"/>
              </a:solidFill>
            </a:endParaRPr>
          </a:p>
        </p:txBody>
      </p:sp>
    </p:spTree>
    <p:extLst>
      <p:ext uri="{BB962C8B-B14F-4D97-AF65-F5344CB8AC3E}">
        <p14:creationId xmlns:p14="http://schemas.microsoft.com/office/powerpoint/2010/main" val="369341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 name="Rectangle 166">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Graphic 5" descr="Blue sky and clouds">
            <a:extLst>
              <a:ext uri="{FF2B5EF4-FFF2-40B4-BE49-F238E27FC236}">
                <a16:creationId xmlns:a16="http://schemas.microsoft.com/office/drawing/2014/main" id="{FC154726-4C18-E466-95DC-398F285866DF}"/>
              </a:ext>
            </a:extLst>
          </p:cNvPr>
          <p:cNvPicPr>
            <a:picLocks noChangeAspect="1"/>
          </p:cNvPicPr>
          <p:nvPr/>
        </p:nvPicPr>
        <p:blipFill rotWithShape="1">
          <a:blip r:embed="rId2">
            <a:extLst>
              <a:ext uri="{28A0092B-C50C-407E-A947-70E740481C1C}">
                <a14:useLocalDpi xmlns:a14="http://schemas.microsoft.com/office/drawing/2010/main" val="0"/>
              </a:ext>
            </a:extLst>
          </a:blip>
          <a:srcRect l="18267" r="9401" b="1"/>
          <a:stretch/>
        </p:blipFill>
        <p:spPr>
          <a:xfrm>
            <a:off x="6760369" y="895222"/>
            <a:ext cx="3336131" cy="2502112"/>
          </a:xfrm>
          <a:prstGeom prst="rect">
            <a:avLst/>
          </a:prstGeom>
        </p:spPr>
      </p:pic>
      <p:grpSp>
        <p:nvGrpSpPr>
          <p:cNvPr id="169" name="Group 168">
            <a:extLst>
              <a:ext uri="{FF2B5EF4-FFF2-40B4-BE49-F238E27FC236}">
                <a16:creationId xmlns:a16="http://schemas.microsoft.com/office/drawing/2014/main" id="{59A59B10-9D94-4C5B-8BF0-95928DCE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3296012"/>
            <a:ext cx="9144000" cy="3561989"/>
            <a:chOff x="0" y="3296011"/>
            <a:chExt cx="12192000" cy="3561989"/>
          </a:xfrm>
          <a:effectLst>
            <a:outerShdw blurRad="254000" dist="152400" dir="16200000" rotWithShape="0">
              <a:prstClr val="black">
                <a:alpha val="10000"/>
              </a:prstClr>
            </a:outerShdw>
          </a:effectLst>
        </p:grpSpPr>
        <p:grpSp>
          <p:nvGrpSpPr>
            <p:cNvPr id="170" name="Group 169">
              <a:extLst>
                <a:ext uri="{FF2B5EF4-FFF2-40B4-BE49-F238E27FC236}">
                  <a16:creationId xmlns:a16="http://schemas.microsoft.com/office/drawing/2014/main" id="{354E31B9-72DD-4DE4-B3E3-4395530BEC1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74" name="Freeform: Shape 173">
                <a:extLst>
                  <a:ext uri="{FF2B5EF4-FFF2-40B4-BE49-F238E27FC236}">
                    <a16:creationId xmlns:a16="http://schemas.microsoft.com/office/drawing/2014/main" id="{68738192-1FEA-49E1-BFF3-6D1C324A5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5" name="Freeform: Shape 174">
                <a:extLst>
                  <a:ext uri="{FF2B5EF4-FFF2-40B4-BE49-F238E27FC236}">
                    <a16:creationId xmlns:a16="http://schemas.microsoft.com/office/drawing/2014/main" id="{F3C51644-0F34-453B-92B8-9FF33932E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nvGrpSpPr>
            <p:cNvPr id="171" name="Group 170">
              <a:extLst>
                <a:ext uri="{FF2B5EF4-FFF2-40B4-BE49-F238E27FC236}">
                  <a16:creationId xmlns:a16="http://schemas.microsoft.com/office/drawing/2014/main" id="{8ADB9AB8-2EB4-4B5E-9A1E-84F2E44D91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72" name="Freeform: Shape 171">
                <a:extLst>
                  <a:ext uri="{FF2B5EF4-FFF2-40B4-BE49-F238E27FC236}">
                    <a16:creationId xmlns:a16="http://schemas.microsoft.com/office/drawing/2014/main" id="{95F439B0-E080-4B01-85AF-D226A85BA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3" name="Freeform: Shape 172">
                <a:extLst>
                  <a:ext uri="{FF2B5EF4-FFF2-40B4-BE49-F238E27FC236}">
                    <a16:creationId xmlns:a16="http://schemas.microsoft.com/office/drawing/2014/main" id="{EDEC643B-AA3F-4913-B411-1458BCEF2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sp>
        <p:nvSpPr>
          <p:cNvPr id="2" name="Title 1"/>
          <p:cNvSpPr>
            <a:spLocks noGrp="1"/>
          </p:cNvSpPr>
          <p:nvPr>
            <p:ph type="ctrTitle"/>
          </p:nvPr>
        </p:nvSpPr>
        <p:spPr>
          <a:xfrm>
            <a:off x="2152650" y="1120676"/>
            <a:ext cx="3943351" cy="2308324"/>
          </a:xfrm>
        </p:spPr>
        <p:txBody>
          <a:bodyPr>
            <a:normAutofit/>
          </a:bodyPr>
          <a:lstStyle/>
          <a:p>
            <a:pPr algn="l">
              <a:lnSpc>
                <a:spcPct val="90000"/>
              </a:lnSpc>
            </a:pPr>
            <a:r>
              <a:rPr lang="en-US" sz="3000">
                <a:solidFill>
                  <a:schemeClr val="bg1"/>
                </a:solidFill>
              </a:rPr>
              <a:t>NETW211 Course Project</a:t>
            </a:r>
            <a:br>
              <a:rPr lang="en-US" sz="3000">
                <a:solidFill>
                  <a:schemeClr val="bg1"/>
                </a:solidFill>
              </a:rPr>
            </a:br>
            <a:br>
              <a:rPr lang="en-US" sz="3000">
                <a:solidFill>
                  <a:schemeClr val="bg1"/>
                </a:solidFill>
              </a:rPr>
            </a:br>
            <a:r>
              <a:rPr lang="en-US" sz="3000">
                <a:solidFill>
                  <a:schemeClr val="bg1"/>
                </a:solidFill>
              </a:rPr>
              <a:t>Module 5 Cloud Storage</a:t>
            </a:r>
          </a:p>
        </p:txBody>
      </p:sp>
    </p:spTree>
    <p:extLst>
      <p:ext uri="{BB962C8B-B14F-4D97-AF65-F5344CB8AC3E}">
        <p14:creationId xmlns:p14="http://schemas.microsoft.com/office/powerpoint/2010/main" val="11268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1739393" y="5446304"/>
            <a:ext cx="3293268" cy="2454300"/>
          </a:xfrm>
        </p:spPr>
        <p:txBody>
          <a:bodyPr>
            <a:normAutofit/>
          </a:bodyPr>
          <a:lstStyle/>
          <a:p>
            <a:pPr>
              <a:buNone/>
            </a:pPr>
            <a:r>
              <a:rPr lang="en-US" sz="3600" dirty="0">
                <a:solidFill>
                  <a:schemeClr val="bg1">
                    <a:alpha val="80000"/>
                  </a:schemeClr>
                </a:solidFill>
              </a:rPr>
              <a:t>Rubric</a:t>
            </a:r>
          </a:p>
          <a:p>
            <a:pPr>
              <a:buNone/>
            </a:pPr>
            <a:endParaRPr lang="en-US" sz="2100" dirty="0">
              <a:solidFill>
                <a:schemeClr val="bg1">
                  <a:alpha val="80000"/>
                </a:schemeClr>
              </a:solidFill>
            </a:endParaRPr>
          </a:p>
          <a:p>
            <a:pPr>
              <a:buNone/>
            </a:pPr>
            <a:endParaRPr lang="en-US" sz="2100" dirty="0">
              <a:solidFill>
                <a:schemeClr val="bg1">
                  <a:alpha val="80000"/>
                </a:schemeClr>
              </a:solidFill>
            </a:endParaRPr>
          </a:p>
        </p:txBody>
      </p:sp>
      <p:grpSp>
        <p:nvGrpSpPr>
          <p:cNvPr id="24" name="Group 23">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7"/>
            <a:ext cx="3945732" cy="4707593"/>
            <a:chOff x="6096000" y="841376"/>
            <a:chExt cx="5260976" cy="4707593"/>
          </a:xfrm>
          <a:effectLst>
            <a:outerShdw blurRad="381000" dist="152400" dir="5400000" algn="ctr" rotWithShape="0">
              <a:srgbClr val="000000">
                <a:alpha val="10000"/>
              </a:srgbClr>
            </a:outerShdw>
          </a:effectLst>
        </p:grpSpPr>
        <p:grpSp>
          <p:nvGrpSpPr>
            <p:cNvPr id="25" name="Group 24">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9" name="Freeform: Shape 28">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0" name="Freeform: Shape 29">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grpSp>
          <p:nvGrpSpPr>
            <p:cNvPr id="26" name="Group 25">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27" name="Freeform: Shape 26">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8" name="Freeform: Shape 27">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graphicFrame>
        <p:nvGraphicFramePr>
          <p:cNvPr id="4" name="Table 3"/>
          <p:cNvGraphicFramePr>
            <a:graphicFrameLocks noGrp="1"/>
          </p:cNvGraphicFramePr>
          <p:nvPr/>
        </p:nvGraphicFramePr>
        <p:xfrm>
          <a:off x="3969324" y="500478"/>
          <a:ext cx="4682479" cy="3873072"/>
        </p:xfrm>
        <a:graphic>
          <a:graphicData uri="http://schemas.openxmlformats.org/drawingml/2006/table">
            <a:tbl>
              <a:tblPr firstRow="1" bandRow="1">
                <a:noFill/>
                <a:tableStyleId>{5C22544A-7EE6-4342-B048-85BDC9FD1C3A}</a:tableStyleId>
              </a:tblPr>
              <a:tblGrid>
                <a:gridCol w="1580139">
                  <a:extLst>
                    <a:ext uri="{9D8B030D-6E8A-4147-A177-3AD203B41FA5}">
                      <a16:colId xmlns:a16="http://schemas.microsoft.com/office/drawing/2014/main" val="20000"/>
                    </a:ext>
                  </a:extLst>
                </a:gridCol>
                <a:gridCol w="1987235">
                  <a:extLst>
                    <a:ext uri="{9D8B030D-6E8A-4147-A177-3AD203B41FA5}">
                      <a16:colId xmlns:a16="http://schemas.microsoft.com/office/drawing/2014/main" val="20001"/>
                    </a:ext>
                  </a:extLst>
                </a:gridCol>
                <a:gridCol w="1115105">
                  <a:extLst>
                    <a:ext uri="{9D8B030D-6E8A-4147-A177-3AD203B41FA5}">
                      <a16:colId xmlns:a16="http://schemas.microsoft.com/office/drawing/2014/main" val="20002"/>
                    </a:ext>
                  </a:extLst>
                </a:gridCol>
              </a:tblGrid>
              <a:tr h="741773">
                <a:tc>
                  <a:txBody>
                    <a:bodyPr/>
                    <a:lstStyle/>
                    <a:p>
                      <a:pPr algn="ctr"/>
                      <a:r>
                        <a:rPr lang="en-US" sz="1200" b="1">
                          <a:solidFill>
                            <a:srgbClr val="FFFFFF"/>
                          </a:solidFill>
                        </a:rPr>
                        <a:t>Activity</a:t>
                      </a:r>
                    </a:p>
                  </a:txBody>
                  <a:tcPr marL="167947" marR="100768" marT="100768" marB="100768">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r>
                        <a:rPr lang="en-US" sz="1200" b="1">
                          <a:solidFill>
                            <a:srgbClr val="FFFFFF"/>
                          </a:solidFill>
                        </a:rPr>
                        <a:t>Requirement(s)</a:t>
                      </a:r>
                    </a:p>
                  </a:txBody>
                  <a:tcPr marL="167947" marR="100768" marT="100768" marB="100768">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r>
                        <a:rPr lang="en-US" sz="1200" b="1">
                          <a:solidFill>
                            <a:srgbClr val="FFFFFF"/>
                          </a:solidFill>
                        </a:rPr>
                        <a:t>Points</a:t>
                      </a:r>
                    </a:p>
                  </a:txBody>
                  <a:tcPr marL="167947" marR="100768" marT="100768" marB="100768">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10000"/>
                  </a:ext>
                </a:extLst>
              </a:tr>
              <a:tr h="1194763">
                <a:tc>
                  <a:txBody>
                    <a:bodyPr/>
                    <a:lstStyle/>
                    <a:p>
                      <a:r>
                        <a:rPr lang="en-US" sz="1200" dirty="0">
                          <a:solidFill>
                            <a:schemeClr val="tx2">
                              <a:lumMod val="60000"/>
                              <a:lumOff val="40000"/>
                            </a:schemeClr>
                          </a:solidFill>
                        </a:rPr>
                        <a:t>Uploading and Accessing a File</a:t>
                      </a:r>
                    </a:p>
                  </a:txBody>
                  <a:tcPr marL="167947" marR="100768" marT="100768" marB="100768">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1200" baseline="0" dirty="0">
                          <a:solidFill>
                            <a:schemeClr val="tx2">
                              <a:lumMod val="60000"/>
                              <a:lumOff val="40000"/>
                            </a:schemeClr>
                          </a:solidFill>
                        </a:rPr>
                        <a:t>Screenshot</a:t>
                      </a:r>
                    </a:p>
                  </a:txBody>
                  <a:tcPr marL="167947" marR="100768" marT="100768" marB="10076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en-US" sz="1200" dirty="0">
                          <a:solidFill>
                            <a:schemeClr val="tx2">
                              <a:lumMod val="60000"/>
                              <a:lumOff val="40000"/>
                            </a:schemeClr>
                          </a:solidFill>
                        </a:rPr>
                        <a:t>15</a:t>
                      </a:r>
                    </a:p>
                  </a:txBody>
                  <a:tcPr marL="167947" marR="100768" marT="100768" marB="100768">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990099198"/>
                  </a:ext>
                </a:extLst>
              </a:tr>
              <a:tr h="968268">
                <a:tc>
                  <a:txBody>
                    <a:bodyPr/>
                    <a:lstStyle/>
                    <a:p>
                      <a:r>
                        <a:rPr lang="en-US" sz="1200" dirty="0">
                          <a:solidFill>
                            <a:schemeClr val="tx2">
                              <a:lumMod val="60000"/>
                              <a:lumOff val="40000"/>
                            </a:schemeClr>
                          </a:solidFill>
                        </a:rPr>
                        <a:t>Creating Blob Snapshots</a:t>
                      </a:r>
                    </a:p>
                  </a:txBody>
                  <a:tcPr marL="167947" marR="100768" marT="100768" marB="100768">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r>
                        <a:rPr lang="en-US" sz="1200" baseline="0" dirty="0">
                          <a:solidFill>
                            <a:schemeClr val="tx2">
                              <a:lumMod val="60000"/>
                              <a:lumOff val="40000"/>
                            </a:schemeClr>
                          </a:solidFill>
                        </a:rPr>
                        <a:t>Question, Screenshot</a:t>
                      </a:r>
                    </a:p>
                  </a:txBody>
                  <a:tcPr marL="167947" marR="100768" marT="100768" marB="10076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r>
                        <a:rPr lang="en-US" sz="1200" dirty="0">
                          <a:solidFill>
                            <a:schemeClr val="tx2">
                              <a:lumMod val="60000"/>
                              <a:lumOff val="40000"/>
                            </a:schemeClr>
                          </a:solidFill>
                        </a:rPr>
                        <a:t>30</a:t>
                      </a:r>
                    </a:p>
                  </a:txBody>
                  <a:tcPr marL="167947" marR="100768" marT="100768" marB="100768">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0001"/>
                  </a:ext>
                </a:extLst>
              </a:tr>
              <a:tr h="9682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2">
                              <a:lumMod val="60000"/>
                              <a:lumOff val="40000"/>
                            </a:schemeClr>
                          </a:solidFill>
                        </a:rPr>
                        <a:t>Enabling Blob Versioning</a:t>
                      </a:r>
                    </a:p>
                  </a:txBody>
                  <a:tcPr marL="167947" marR="100768" marT="100768" marB="100768">
                    <a:lnL w="38100" cap="flat" cmpd="sng" algn="ctr">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ctr"/>
                      <a:r>
                        <a:rPr lang="en-US" sz="1200" baseline="0" dirty="0">
                          <a:solidFill>
                            <a:schemeClr val="tx2">
                              <a:lumMod val="60000"/>
                              <a:lumOff val="40000"/>
                            </a:schemeClr>
                          </a:solidFill>
                        </a:rPr>
                        <a:t>Screenshot</a:t>
                      </a:r>
                    </a:p>
                  </a:txBody>
                  <a:tcPr marL="167947" marR="100768" marT="100768" marB="10076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ctr"/>
                      <a:r>
                        <a:rPr lang="en-US" sz="1200" dirty="0">
                          <a:solidFill>
                            <a:schemeClr val="tx2">
                              <a:lumMod val="60000"/>
                              <a:lumOff val="40000"/>
                            </a:schemeClr>
                          </a:solidFill>
                        </a:rPr>
                        <a:t>15</a:t>
                      </a:r>
                    </a:p>
                  </a:txBody>
                  <a:tcPr marL="167947" marR="100768" marT="100768" marB="100768">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48332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899" y="918266"/>
            <a:ext cx="529596"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09" y="643468"/>
            <a:ext cx="315230"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0" name="Rectangle 15">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02791" y="643467"/>
            <a:ext cx="8200127"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sz="1800"/>
          </a:p>
        </p:txBody>
      </p:sp>
      <p:pic>
        <p:nvPicPr>
          <p:cNvPr id="4" name="Content Placeholder 3">
            <a:extLst>
              <a:ext uri="{FF2B5EF4-FFF2-40B4-BE49-F238E27FC236}">
                <a16:creationId xmlns:a16="http://schemas.microsoft.com/office/drawing/2014/main" id="{ED5EFD5E-408B-8879-B04B-E762F0DA5925}"/>
              </a:ext>
            </a:extLst>
          </p:cNvPr>
          <p:cNvPicPr>
            <a:picLocks noGrp="1" noChangeAspect="1"/>
          </p:cNvPicPr>
          <p:nvPr>
            <p:ph idx="1"/>
          </p:nvPr>
        </p:nvPicPr>
        <p:blipFill>
          <a:blip r:embed="rId2"/>
          <a:stretch>
            <a:fillRect/>
          </a:stretch>
        </p:blipFill>
        <p:spPr>
          <a:xfrm>
            <a:off x="4935186" y="1510376"/>
            <a:ext cx="5045618" cy="4274909"/>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649346" y="2765812"/>
            <a:ext cx="1741094" cy="213195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50392">
              <a:buNone/>
            </a:pPr>
            <a:r>
              <a:rPr lang="en-US" sz="1488" kern="1200">
                <a:solidFill>
                  <a:schemeClr val="tx1"/>
                </a:solidFill>
                <a:latin typeface="+mn-lt"/>
                <a:ea typeface="+mn-ea"/>
                <a:cs typeface="+mn-cs"/>
              </a:rPr>
              <a:t>This screenshot should show the browser window with the image uploaded from your local computer and the URL on top of the window.</a:t>
            </a:r>
            <a:endParaRPr lang="en-US" sz="160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471683" y="1486641"/>
            <a:ext cx="2060886" cy="1065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50392">
              <a:spcAft>
                <a:spcPts val="600"/>
              </a:spcAft>
            </a:pPr>
            <a:r>
              <a:rPr lang="en-US" sz="2604" kern="1200">
                <a:solidFill>
                  <a:schemeClr val="tx1"/>
                </a:solidFill>
                <a:latin typeface="+mj-lt"/>
                <a:ea typeface="+mj-ea"/>
                <a:cs typeface="+mj-cs"/>
              </a:rPr>
              <a:t>Uploading and Accessing a File</a:t>
            </a:r>
            <a:endParaRPr lang="en-US" sz="2800"/>
          </a:p>
        </p:txBody>
      </p:sp>
    </p:spTree>
    <p:extLst>
      <p:ext uri="{BB962C8B-B14F-4D97-AF65-F5344CB8AC3E}">
        <p14:creationId xmlns:p14="http://schemas.microsoft.com/office/powerpoint/2010/main" val="200666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3">
            <a:extLst>
              <a:ext uri="{FF2B5EF4-FFF2-40B4-BE49-F238E27FC236}">
                <a16:creationId xmlns:a16="http://schemas.microsoft.com/office/drawing/2014/main" id="{98EC6425-D2AA-4ED7-8955-375BF90E2444}"/>
              </a:ext>
            </a:extLst>
          </p:cNvPr>
          <p:cNvSpPr>
            <a:spLocks noGrp="1"/>
          </p:cNvSpPr>
          <p:nvPr>
            <p:ph type="title"/>
          </p:nvPr>
        </p:nvSpPr>
        <p:spPr>
          <a:xfrm>
            <a:off x="6760368" y="1641753"/>
            <a:ext cx="3293268" cy="1323439"/>
          </a:xfrm>
        </p:spPr>
        <p:txBody>
          <a:bodyPr vert="horz" lIns="91440" tIns="45720" rIns="91440" bIns="45720" rtlCol="0" anchor="t">
            <a:normAutofit/>
          </a:bodyPr>
          <a:lstStyle/>
          <a:p>
            <a:pPr>
              <a:lnSpc>
                <a:spcPct val="90000"/>
              </a:lnSpc>
            </a:pPr>
            <a:r>
              <a:rPr lang="en-US" sz="3500" b="0">
                <a:solidFill>
                  <a:schemeClr val="bg1"/>
                </a:solidFill>
              </a:rPr>
              <a:t>Question</a:t>
            </a:r>
          </a:p>
        </p:txBody>
      </p:sp>
      <p:pic>
        <p:nvPicPr>
          <p:cNvPr id="19" name="Picture 7" descr="Question marks in a line and one question mark is lit">
            <a:extLst>
              <a:ext uri="{FF2B5EF4-FFF2-40B4-BE49-F238E27FC236}">
                <a16:creationId xmlns:a16="http://schemas.microsoft.com/office/drawing/2014/main" id="{FB2F3E1D-4FF8-5AC2-78AC-6B823FA68D58}"/>
              </a:ext>
            </a:extLst>
          </p:cNvPr>
          <p:cNvPicPr>
            <a:picLocks noChangeAspect="1"/>
          </p:cNvPicPr>
          <p:nvPr/>
        </p:nvPicPr>
        <p:blipFill rotWithShape="1">
          <a:blip r:embed="rId2">
            <a:extLst>
              <a:ext uri="{28A0092B-C50C-407E-A947-70E740481C1C}">
                <a14:useLocalDpi xmlns:a14="http://schemas.microsoft.com/office/drawing/2010/main" val="0"/>
              </a:ext>
            </a:extLst>
          </a:blip>
          <a:srcRect l="4896" r="49939" b="-2"/>
          <a:stretch/>
        </p:blipFill>
        <p:spPr>
          <a:xfrm>
            <a:off x="1524021" y="2"/>
            <a:ext cx="4640239"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38" name="Group 28">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0534" y="1"/>
            <a:ext cx="656039" cy="6857455"/>
            <a:chOff x="5395368" y="0"/>
            <a:chExt cx="874718" cy="6857455"/>
          </a:xfrm>
        </p:grpSpPr>
        <p:sp>
          <p:nvSpPr>
            <p:cNvPr id="39" name="Freeform: Shape 29">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Freeform: Shape 30">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6" name="Text Placeholder 6">
            <a:extLst>
              <a:ext uri="{FF2B5EF4-FFF2-40B4-BE49-F238E27FC236}">
                <a16:creationId xmlns:a16="http://schemas.microsoft.com/office/drawing/2014/main" id="{3C22B73B-8888-45A2-85B6-7AB09F8DE173}"/>
              </a:ext>
            </a:extLst>
          </p:cNvPr>
          <p:cNvSpPr txBox="1">
            <a:spLocks/>
          </p:cNvSpPr>
          <p:nvPr/>
        </p:nvSpPr>
        <p:spPr>
          <a:xfrm>
            <a:off x="6760369" y="3146400"/>
            <a:ext cx="3293268" cy="26820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indent="-228600">
              <a:lnSpc>
                <a:spcPct val="90000"/>
              </a:lnSpc>
              <a:buFont typeface="Arial" panose="020B0604020202020204" pitchFamily="34" charset="0"/>
              <a:buChar char="•"/>
            </a:pPr>
            <a:r>
              <a:rPr lang="en-US" sz="500">
                <a:solidFill>
                  <a:schemeClr val="bg1">
                    <a:alpha val="80000"/>
                  </a:schemeClr>
                </a:solidFill>
              </a:rPr>
              <a:t>What does the </a:t>
            </a:r>
            <a:r>
              <a:rPr lang="en-US" sz="500" i="1">
                <a:solidFill>
                  <a:schemeClr val="bg1">
                    <a:alpha val="80000"/>
                  </a:schemeClr>
                </a:solidFill>
              </a:rPr>
              <a:t>access tier </a:t>
            </a:r>
            <a:r>
              <a:rPr lang="en-US" sz="500">
                <a:solidFill>
                  <a:schemeClr val="bg1">
                    <a:alpha val="80000"/>
                  </a:schemeClr>
                </a:solidFill>
              </a:rPr>
              <a:t>setting do? What are the Azure blob storage access tiers?</a:t>
            </a:r>
          </a:p>
          <a:p>
            <a:pPr indent="-228600">
              <a:lnSpc>
                <a:spcPct val="90000"/>
              </a:lnSpc>
              <a:buFont typeface="Arial" panose="020B0604020202020204" pitchFamily="34" charset="0"/>
              <a:buChar char="•"/>
            </a:pPr>
            <a:r>
              <a:rPr lang="en-US" sz="500">
                <a:solidFill>
                  <a:schemeClr val="bg1">
                    <a:alpha val="80000"/>
                  </a:schemeClr>
                </a:solidFill>
              </a:rPr>
              <a:t>[hint: in the Azure portal, on the </a:t>
            </a:r>
            <a:r>
              <a:rPr lang="en-US" sz="500" i="1">
                <a:solidFill>
                  <a:schemeClr val="bg1">
                    <a:alpha val="80000"/>
                  </a:schemeClr>
                </a:solidFill>
              </a:rPr>
              <a:t>Upload blob </a:t>
            </a:r>
            <a:r>
              <a:rPr lang="en-US" sz="500">
                <a:solidFill>
                  <a:schemeClr val="bg1">
                    <a:alpha val="80000"/>
                  </a:schemeClr>
                </a:solidFill>
              </a:rPr>
              <a:t>page, under </a:t>
            </a:r>
            <a:r>
              <a:rPr lang="en-US" sz="500" i="1">
                <a:solidFill>
                  <a:schemeClr val="bg1">
                    <a:alpha val="80000"/>
                  </a:schemeClr>
                </a:solidFill>
              </a:rPr>
              <a:t>Advanced</a:t>
            </a:r>
            <a:r>
              <a:rPr lang="en-US" sz="500">
                <a:solidFill>
                  <a:schemeClr val="bg1">
                    <a:alpha val="80000"/>
                  </a:schemeClr>
                </a:solidFill>
              </a:rPr>
              <a:t>, click the ? circle above the </a:t>
            </a:r>
            <a:r>
              <a:rPr lang="en-US" sz="500" i="1">
                <a:solidFill>
                  <a:schemeClr val="bg1">
                    <a:alpha val="80000"/>
                  </a:schemeClr>
                </a:solidFill>
              </a:rPr>
              <a:t>Access tier </a:t>
            </a:r>
            <a:r>
              <a:rPr lang="en-US" sz="500">
                <a:solidFill>
                  <a:schemeClr val="bg1">
                    <a:alpha val="80000"/>
                  </a:schemeClr>
                </a:solidFill>
              </a:rPr>
              <a:t>box.] </a:t>
            </a:r>
          </a:p>
          <a:p>
            <a:pPr indent="-228600">
              <a:lnSpc>
                <a:spcPct val="90000"/>
              </a:lnSpc>
              <a:buFont typeface="Arial" panose="020B0604020202020204" pitchFamily="34" charset="0"/>
              <a:buChar char="•"/>
            </a:pPr>
            <a:r>
              <a:rPr lang="en-US" sz="500">
                <a:solidFill>
                  <a:schemeClr val="bg1">
                    <a:alpha val="80000"/>
                  </a:schemeClr>
                </a:solidFill>
              </a:rPr>
              <a:t>Answer here:</a:t>
            </a:r>
          </a:p>
          <a:p>
            <a:pPr indent="-228600">
              <a:lnSpc>
                <a:spcPct val="90000"/>
              </a:lnSpc>
              <a:buFont typeface="Arial" panose="020B0604020202020204" pitchFamily="34" charset="0"/>
              <a:buChar char="•"/>
            </a:pPr>
            <a:endParaRPr lang="en-US" sz="500">
              <a:solidFill>
                <a:schemeClr val="bg1">
                  <a:alpha val="80000"/>
                </a:schemeClr>
              </a:solidFill>
            </a:endParaRPr>
          </a:p>
          <a:p>
            <a:pPr indent="-228600">
              <a:lnSpc>
                <a:spcPct val="90000"/>
              </a:lnSpc>
              <a:buFont typeface="Arial" panose="020B0604020202020204" pitchFamily="34" charset="0"/>
              <a:buChar char="•"/>
            </a:pPr>
            <a:r>
              <a:rPr lang="en-US" sz="500">
                <a:solidFill>
                  <a:schemeClr val="bg1">
                    <a:alpha val="80000"/>
                  </a:schemeClr>
                </a:solidFill>
              </a:rPr>
              <a:t>When your data is stored in an online access tier (either hot, cool or cold), users can access it immediately.</a:t>
            </a:r>
          </a:p>
          <a:p>
            <a:pPr indent="-228600">
              <a:lnSpc>
                <a:spcPct val="90000"/>
              </a:lnSpc>
              <a:buFont typeface="Arial" panose="020B0604020202020204" pitchFamily="34" charset="0"/>
              <a:buChar char="•"/>
            </a:pPr>
            <a:r>
              <a:rPr lang="en-US" sz="500">
                <a:solidFill>
                  <a:schemeClr val="bg1">
                    <a:alpha val="80000"/>
                  </a:schemeClr>
                </a:solidFill>
                <a:hlinkClick r:id="rId4"/>
              </a:rPr>
              <a:t>Set Blob Tier (REST API) - Azure Storage | Microsoft Learn</a:t>
            </a:r>
            <a:endParaRPr lang="en-US" sz="500">
              <a:solidFill>
                <a:schemeClr val="bg1">
                  <a:alpha val="80000"/>
                </a:schemeClr>
              </a:solidFill>
            </a:endParaRPr>
          </a:p>
          <a:p>
            <a:pPr indent="-228600">
              <a:lnSpc>
                <a:spcPct val="90000"/>
              </a:lnSpc>
              <a:buFont typeface="Arial" panose="020B0604020202020204" pitchFamily="34" charset="0"/>
              <a:buChar char="•"/>
            </a:pPr>
            <a:endParaRPr lang="en-US" sz="500">
              <a:solidFill>
                <a:schemeClr val="bg1">
                  <a:alpha val="80000"/>
                </a:schemeClr>
              </a:solidFill>
            </a:endParaRPr>
          </a:p>
          <a:p>
            <a:pPr indent="-228600">
              <a:lnSpc>
                <a:spcPct val="90000"/>
              </a:lnSpc>
              <a:buFont typeface="Arial" panose="020B0604020202020204" pitchFamily="34" charset="0"/>
              <a:buChar char="•"/>
            </a:pPr>
            <a:endParaRPr lang="en-US" sz="500">
              <a:solidFill>
                <a:schemeClr val="bg1">
                  <a:alpha val="80000"/>
                </a:schemeClr>
              </a:solidFill>
            </a:endParaRPr>
          </a:p>
          <a:p>
            <a:pPr indent="-228600">
              <a:lnSpc>
                <a:spcPct val="90000"/>
              </a:lnSpc>
              <a:buFont typeface="Arial" panose="020B0604020202020204" pitchFamily="34" charset="0"/>
              <a:buChar char="•"/>
            </a:pPr>
            <a:endParaRPr lang="en-US" sz="500">
              <a:solidFill>
                <a:schemeClr val="bg1">
                  <a:alpha val="80000"/>
                </a:schemeClr>
              </a:solidFill>
            </a:endParaRPr>
          </a:p>
          <a:p>
            <a:pPr indent="-228600">
              <a:lnSpc>
                <a:spcPct val="90000"/>
              </a:lnSpc>
              <a:buFont typeface="Arial" panose="020B0604020202020204" pitchFamily="34" charset="0"/>
              <a:buChar char="•"/>
            </a:pPr>
            <a:endParaRPr lang="en-US" sz="500">
              <a:solidFill>
                <a:schemeClr val="bg1">
                  <a:alpha val="80000"/>
                </a:schemeClr>
              </a:solidFill>
            </a:endParaRPr>
          </a:p>
          <a:p>
            <a:pPr indent="-228600">
              <a:lnSpc>
                <a:spcPct val="90000"/>
              </a:lnSpc>
              <a:buFont typeface="Arial" panose="020B0604020202020204" pitchFamily="34" charset="0"/>
              <a:buChar char="•"/>
            </a:pPr>
            <a:endParaRPr lang="en-US" sz="500">
              <a:solidFill>
                <a:schemeClr val="bg1">
                  <a:alpha val="80000"/>
                </a:schemeClr>
              </a:solidFill>
            </a:endParaRPr>
          </a:p>
          <a:p>
            <a:pPr indent="-228600">
              <a:lnSpc>
                <a:spcPct val="90000"/>
              </a:lnSpc>
              <a:buFont typeface="Arial" panose="020B0604020202020204" pitchFamily="34" charset="0"/>
              <a:buChar char="•"/>
            </a:pPr>
            <a:r>
              <a:rPr lang="en-US" sz="500">
                <a:solidFill>
                  <a:schemeClr val="bg1">
                    <a:alpha val="80000"/>
                  </a:schemeClr>
                </a:solidFill>
              </a:rPr>
              <a:t>References (here are two examples to get your research started):</a:t>
            </a:r>
          </a:p>
          <a:p>
            <a:pPr indent="-228600">
              <a:lnSpc>
                <a:spcPct val="90000"/>
              </a:lnSpc>
              <a:buFont typeface="Arial" panose="020B0604020202020204" pitchFamily="34" charset="0"/>
              <a:buChar char="•"/>
            </a:pPr>
            <a:r>
              <a:rPr lang="en-US" sz="500">
                <a:solidFill>
                  <a:schemeClr val="bg1">
                    <a:alpha val="80000"/>
                  </a:schemeClr>
                </a:solidFill>
              </a:rPr>
              <a:t>1. Hot, Cool, and Archive access tiers for blob data, </a:t>
            </a:r>
            <a:r>
              <a:rPr lang="en-US" sz="500">
                <a:solidFill>
                  <a:schemeClr val="bg1">
                    <a:alpha val="80000"/>
                  </a:schemeClr>
                </a:solidFill>
                <a:hlinkClick r:id="rId5"/>
              </a:rPr>
              <a:t>https://docs.microsoft.com/en-us/azure/storage/blobs/access-tiers-overview</a:t>
            </a:r>
            <a:endParaRPr lang="en-US" sz="500">
              <a:solidFill>
                <a:schemeClr val="bg1">
                  <a:alpha val="80000"/>
                </a:schemeClr>
              </a:solidFill>
            </a:endParaRPr>
          </a:p>
          <a:p>
            <a:pPr indent="-228600">
              <a:lnSpc>
                <a:spcPct val="90000"/>
              </a:lnSpc>
              <a:buFont typeface="Arial" panose="020B0604020202020204" pitchFamily="34" charset="0"/>
              <a:buChar char="•"/>
            </a:pPr>
            <a:r>
              <a:rPr lang="en-US" sz="500">
                <a:solidFill>
                  <a:schemeClr val="bg1">
                    <a:alpha val="80000"/>
                  </a:schemeClr>
                </a:solidFill>
              </a:rPr>
              <a:t>2. Azure Blob Storage Access Tiers, </a:t>
            </a:r>
            <a:r>
              <a:rPr lang="en-US" sz="500">
                <a:solidFill>
                  <a:schemeClr val="bg1">
                    <a:alpha val="80000"/>
                  </a:schemeClr>
                </a:solidFill>
                <a:hlinkClick r:id="rId6"/>
              </a:rPr>
              <a:t>https://devry.percipio.com/courses/c7ef0333-8560-403f-a004-9c5c843866b0/videos/2658bbe6-ee97-438b-a376-fbb079c3b3a0</a:t>
            </a:r>
            <a:endParaRPr lang="en-US" sz="500">
              <a:solidFill>
                <a:schemeClr val="bg1">
                  <a:alpha val="80000"/>
                </a:schemeClr>
              </a:solidFill>
            </a:endParaRPr>
          </a:p>
          <a:p>
            <a:pPr indent="-228600">
              <a:lnSpc>
                <a:spcPct val="90000"/>
              </a:lnSpc>
              <a:buFont typeface="Arial" panose="020B0604020202020204" pitchFamily="34" charset="0"/>
              <a:buChar char="•"/>
            </a:pPr>
            <a:endParaRPr lang="en-US" sz="500">
              <a:solidFill>
                <a:schemeClr val="bg1">
                  <a:alpha val="80000"/>
                </a:schemeClr>
              </a:solidFill>
            </a:endParaRPr>
          </a:p>
          <a:p>
            <a:pPr indent="-228600">
              <a:lnSpc>
                <a:spcPct val="90000"/>
              </a:lnSpc>
              <a:buFont typeface="Arial" panose="020B0604020202020204" pitchFamily="34" charset="0"/>
              <a:buChar char="•"/>
            </a:pPr>
            <a:r>
              <a:rPr lang="en-US" sz="500">
                <a:solidFill>
                  <a:schemeClr val="bg1">
                    <a:alpha val="80000"/>
                  </a:schemeClr>
                </a:solidFill>
              </a:rPr>
              <a:t>3.Setting or changing a blob’s tier https://learn.microsoft.com/en-us/rest/api/storageservices/set-blob-tier?tabs=azure-ad</a:t>
            </a:r>
          </a:p>
          <a:p>
            <a:pPr indent="-228600">
              <a:lnSpc>
                <a:spcPct val="90000"/>
              </a:lnSpc>
              <a:buFont typeface="Arial" panose="020B0604020202020204" pitchFamily="34" charset="0"/>
              <a:buChar char="•"/>
            </a:pPr>
            <a:r>
              <a:rPr lang="en-US" sz="500">
                <a:solidFill>
                  <a:schemeClr val="bg1">
                    <a:alpha val="80000"/>
                  </a:schemeClr>
                </a:solidFill>
              </a:rPr>
              <a:t>4.Set the default access tier for a storage account, https://learn.microsoft.com/en-us/azure/storage/blobs/access-tiers-overview?tabs=azure-portal#default-account-access-tier-setting</a:t>
            </a:r>
          </a:p>
        </p:txBody>
      </p:sp>
    </p:spTree>
    <p:extLst>
      <p:ext uri="{BB962C8B-B14F-4D97-AF65-F5344CB8AC3E}">
        <p14:creationId xmlns:p14="http://schemas.microsoft.com/office/powerpoint/2010/main" val="2354859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152650" y="4100804"/>
            <a:ext cx="3293268" cy="1907884"/>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500">
                <a:solidFill>
                  <a:schemeClr val="bg1"/>
                </a:solidFill>
              </a:rPr>
              <a:t>Creating Blob Snapshots</a:t>
            </a:r>
          </a:p>
        </p:txBody>
      </p:sp>
      <p:pic>
        <p:nvPicPr>
          <p:cNvPr id="4" name="Content Placeholder 3">
            <a:extLst>
              <a:ext uri="{FF2B5EF4-FFF2-40B4-BE49-F238E27FC236}">
                <a16:creationId xmlns:a16="http://schemas.microsoft.com/office/drawing/2014/main" id="{BA08D657-9BFD-8CC0-BDA0-84E6F23A5608}"/>
              </a:ext>
            </a:extLst>
          </p:cNvPr>
          <p:cNvPicPr>
            <a:picLocks noGrp="1" noChangeAspect="1"/>
          </p:cNvPicPr>
          <p:nvPr>
            <p:ph idx="1"/>
          </p:nvPr>
        </p:nvPicPr>
        <p:blipFill rotWithShape="1">
          <a:blip r:embed="rId2"/>
          <a:srcRect l="260" r="111" b="-1"/>
          <a:stretch/>
        </p:blipFill>
        <p:spPr>
          <a:xfrm>
            <a:off x="1524020" y="3"/>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14" name="Group 13">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2959818"/>
            <a:ext cx="9144000" cy="757168"/>
            <a:chOff x="0" y="2959818"/>
            <a:chExt cx="12192000" cy="757168"/>
          </a:xfrm>
        </p:grpSpPr>
        <p:sp>
          <p:nvSpPr>
            <p:cNvPr id="15" name="Freeform: Shape 14">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6" name="Freeform: Shape 15">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772151" y="4197094"/>
            <a:ext cx="4269581" cy="16488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nSpc>
                <a:spcPct val="90000"/>
              </a:lnSpc>
            </a:pPr>
            <a:r>
              <a:rPr lang="en-US" sz="2100">
                <a:solidFill>
                  <a:schemeClr val="bg1">
                    <a:alpha val="80000"/>
                  </a:schemeClr>
                </a:solidFill>
              </a:rPr>
              <a:t>This screenshot should show the browser window with the “</a:t>
            </a:r>
            <a:r>
              <a:rPr lang="en-US" sz="2100" i="1">
                <a:solidFill>
                  <a:schemeClr val="bg1">
                    <a:alpha val="80000"/>
                  </a:schemeClr>
                </a:solidFill>
              </a:rPr>
              <a:t>This is the original version. –Your Initials</a:t>
            </a:r>
            <a:r>
              <a:rPr lang="en-US" sz="2100">
                <a:solidFill>
                  <a:schemeClr val="bg1">
                    <a:alpha val="80000"/>
                  </a:schemeClr>
                </a:solidFill>
              </a:rPr>
              <a:t>” message and the URL on top of the window</a:t>
            </a:r>
          </a:p>
        </p:txBody>
      </p:sp>
    </p:spTree>
    <p:extLst>
      <p:ext uri="{BB962C8B-B14F-4D97-AF65-F5344CB8AC3E}">
        <p14:creationId xmlns:p14="http://schemas.microsoft.com/office/powerpoint/2010/main" val="379250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752601" y="533401"/>
            <a:ext cx="3293268" cy="132343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500" kern="1200" dirty="0">
                <a:solidFill>
                  <a:schemeClr val="bg1"/>
                </a:solidFill>
                <a:latin typeface="+mj-lt"/>
                <a:ea typeface="+mj-ea"/>
                <a:cs typeface="+mj-cs"/>
              </a:rPr>
              <a:t>Enabling Blob Versioning</a:t>
            </a:r>
          </a:p>
        </p:txBody>
      </p:sp>
      <p:grpSp>
        <p:nvGrpSpPr>
          <p:cNvPr id="36" name="Group 13">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7"/>
            <a:ext cx="3945732" cy="4707593"/>
            <a:chOff x="6096000" y="841376"/>
            <a:chExt cx="5260976" cy="4707593"/>
          </a:xfrm>
          <a:effectLst>
            <a:outerShdw blurRad="381000" dist="152400" dir="5400000" algn="ctr" rotWithShape="0">
              <a:srgbClr val="000000">
                <a:alpha val="10000"/>
              </a:srgbClr>
            </a:outerShdw>
          </a:effectLst>
        </p:grpSpPr>
        <p:grpSp>
          <p:nvGrpSpPr>
            <p:cNvPr id="37" name="Group 14">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38" name="Freeform: Shape 18">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9" name="Freeform: Shape 19">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grpSp>
          <p:nvGrpSpPr>
            <p:cNvPr id="40" name="Group 15">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41" name="Freeform: Shape 16">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Shape 17">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pic>
        <p:nvPicPr>
          <p:cNvPr id="4" name="Content Placeholder 3">
            <a:extLst>
              <a:ext uri="{FF2B5EF4-FFF2-40B4-BE49-F238E27FC236}">
                <a16:creationId xmlns:a16="http://schemas.microsoft.com/office/drawing/2014/main" id="{983BCE4F-62B2-DF78-3086-565A299C09FC}"/>
              </a:ext>
            </a:extLst>
          </p:cNvPr>
          <p:cNvPicPr>
            <a:picLocks noGrp="1" noChangeAspect="1"/>
          </p:cNvPicPr>
          <p:nvPr>
            <p:ph idx="1"/>
          </p:nvPr>
        </p:nvPicPr>
        <p:blipFill>
          <a:blip r:embed="rId3"/>
          <a:stretch>
            <a:fillRect/>
          </a:stretch>
        </p:blipFill>
        <p:spPr>
          <a:xfrm>
            <a:off x="1524000" y="5626933"/>
            <a:ext cx="9144000" cy="1231067"/>
          </a:xfrm>
          <a:prstGeom prst="rect">
            <a:avLst/>
          </a:prstGeom>
        </p:spPr>
      </p:pic>
      <p:sp>
        <p:nvSpPr>
          <p:cNvPr id="2" name="TextBox 1">
            <a:extLst>
              <a:ext uri="{FF2B5EF4-FFF2-40B4-BE49-F238E27FC236}">
                <a16:creationId xmlns:a16="http://schemas.microsoft.com/office/drawing/2014/main" id="{703C28AA-8248-9A29-8E04-999788BAE702}"/>
              </a:ext>
            </a:extLst>
          </p:cNvPr>
          <p:cNvSpPr txBox="1"/>
          <p:nvPr/>
        </p:nvSpPr>
        <p:spPr>
          <a:xfrm>
            <a:off x="7162800" y="841376"/>
            <a:ext cx="1295401" cy="4330416"/>
          </a:xfrm>
          <a:prstGeom prst="rect">
            <a:avLst/>
          </a:prstGeom>
          <a:noFill/>
        </p:spPr>
        <p:txBody>
          <a:bodyPr wrap="square" rtlCol="0">
            <a:spAutoFit/>
          </a:bodyPr>
          <a:lstStyle/>
          <a:p>
            <a:pPr marL="0" indent="-228600">
              <a:lnSpc>
                <a:spcPct val="90000"/>
              </a:lnSpc>
            </a:pPr>
            <a:r>
              <a:rPr lang="en-US" sz="1800" dirty="0">
                <a:solidFill>
                  <a:schemeClr val="bg1">
                    <a:alpha val="80000"/>
                  </a:schemeClr>
                </a:solidFill>
              </a:rPr>
              <a:t>This screenshot should show the browser window with the “</a:t>
            </a:r>
            <a:r>
              <a:rPr lang="en-US" sz="1800" i="1" dirty="0">
                <a:solidFill>
                  <a:schemeClr val="bg1">
                    <a:alpha val="80000"/>
                  </a:schemeClr>
                </a:solidFill>
              </a:rPr>
              <a:t>This is the first revised version. –Your Initials</a:t>
            </a:r>
            <a:r>
              <a:rPr lang="en-US" sz="1800" dirty="0">
                <a:solidFill>
                  <a:schemeClr val="bg1">
                    <a:alpha val="80000"/>
                  </a:schemeClr>
                </a:solidFill>
              </a:rPr>
              <a:t>” message and the URL on top of the window. </a:t>
            </a:r>
          </a:p>
        </p:txBody>
      </p:sp>
    </p:spTree>
    <p:extLst>
      <p:ext uri="{BB962C8B-B14F-4D97-AF65-F5344CB8AC3E}">
        <p14:creationId xmlns:p14="http://schemas.microsoft.com/office/powerpoint/2010/main" val="1839967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2555631" y="1441938"/>
            <a:ext cx="7080738" cy="3974124"/>
          </a:xfrm>
        </p:spPr>
        <p:txBody>
          <a:bodyPr vert="horz" lIns="91440" tIns="45720" rIns="91440" bIns="45720" rtlCol="0" anchor="ctr">
            <a:normAutofit/>
          </a:bodyPr>
          <a:lstStyle/>
          <a:p>
            <a:pPr>
              <a:lnSpc>
                <a:spcPct val="90000"/>
              </a:lnSpc>
            </a:pPr>
            <a:r>
              <a:rPr lang="en-US" sz="5400">
                <a:solidFill>
                  <a:schemeClr val="bg1">
                    <a:lumMod val="95000"/>
                    <a:lumOff val="5000"/>
                  </a:schemeClr>
                </a:solidFill>
              </a:rPr>
              <a:t>NETW211 Course Project</a:t>
            </a:r>
            <a:br>
              <a:rPr lang="en-US" sz="5400">
                <a:solidFill>
                  <a:schemeClr val="bg1">
                    <a:lumMod val="95000"/>
                    <a:lumOff val="5000"/>
                  </a:schemeClr>
                </a:solidFill>
              </a:rPr>
            </a:br>
            <a:br>
              <a:rPr lang="en-US" sz="5400">
                <a:solidFill>
                  <a:schemeClr val="bg1">
                    <a:lumMod val="95000"/>
                    <a:lumOff val="5000"/>
                  </a:schemeClr>
                </a:solidFill>
              </a:rPr>
            </a:br>
            <a:r>
              <a:rPr lang="en-US" sz="5400">
                <a:solidFill>
                  <a:schemeClr val="bg1">
                    <a:lumMod val="95000"/>
                    <a:lumOff val="5000"/>
                  </a:schemeClr>
                </a:solidFill>
              </a:rPr>
              <a:t>Module 6 Cloud Monitoring</a:t>
            </a:r>
          </a:p>
        </p:txBody>
      </p:sp>
    </p:spTree>
    <p:extLst>
      <p:ext uri="{BB962C8B-B14F-4D97-AF65-F5344CB8AC3E}">
        <p14:creationId xmlns:p14="http://schemas.microsoft.com/office/powerpoint/2010/main" val="255660870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08184" y="1459907"/>
            <a:ext cx="10175630" cy="767904"/>
          </a:xfrm>
        </p:spPr>
        <p:txBody>
          <a:bodyPr anchor="ctr">
            <a:normAutofit/>
          </a:bodyPr>
          <a:lstStyle/>
          <a:p>
            <a:pPr algn="ctr">
              <a:buNone/>
            </a:pPr>
            <a:r>
              <a:rPr lang="en-US" sz="2000"/>
              <a:t>Rubric</a:t>
            </a:r>
          </a:p>
          <a:p>
            <a:pPr algn="ctr">
              <a:buNone/>
            </a:pPr>
            <a:endParaRPr lang="en-US" sz="2000"/>
          </a:p>
          <a:p>
            <a:pPr algn="ctr">
              <a:buNone/>
            </a:pPr>
            <a:endParaRPr lang="en-US" sz="2000"/>
          </a:p>
        </p:txBody>
      </p:sp>
      <p:graphicFrame>
        <p:nvGraphicFramePr>
          <p:cNvPr id="4" name="Table 3"/>
          <p:cNvGraphicFramePr>
            <a:graphicFrameLocks noGrp="1"/>
          </p:cNvGraphicFramePr>
          <p:nvPr>
            <p:extLst>
              <p:ext uri="{D42A27DB-BD31-4B8C-83A1-F6EECF244321}">
                <p14:modId xmlns:p14="http://schemas.microsoft.com/office/powerpoint/2010/main" val="3896092706"/>
              </p:ext>
            </p:extLst>
          </p:nvPr>
        </p:nvGraphicFramePr>
        <p:xfrm>
          <a:off x="835154" y="2575949"/>
          <a:ext cx="10515597" cy="3557796"/>
        </p:xfrm>
        <a:graphic>
          <a:graphicData uri="http://schemas.openxmlformats.org/drawingml/2006/table">
            <a:tbl>
              <a:tblPr firstRow="1" bandRow="1">
                <a:solidFill>
                  <a:schemeClr val="tx1">
                    <a:lumMod val="75000"/>
                    <a:lumOff val="25000"/>
                  </a:schemeClr>
                </a:solidFill>
                <a:tableStyleId>{5C22544A-7EE6-4342-B048-85BDC9FD1C3A}</a:tableStyleId>
              </a:tblPr>
              <a:tblGrid>
                <a:gridCol w="5588721">
                  <a:extLst>
                    <a:ext uri="{9D8B030D-6E8A-4147-A177-3AD203B41FA5}">
                      <a16:colId xmlns:a16="http://schemas.microsoft.com/office/drawing/2014/main" val="20000"/>
                    </a:ext>
                  </a:extLst>
                </a:gridCol>
                <a:gridCol w="3170753">
                  <a:extLst>
                    <a:ext uri="{9D8B030D-6E8A-4147-A177-3AD203B41FA5}">
                      <a16:colId xmlns:a16="http://schemas.microsoft.com/office/drawing/2014/main" val="20001"/>
                    </a:ext>
                  </a:extLst>
                </a:gridCol>
                <a:gridCol w="1756123">
                  <a:extLst>
                    <a:ext uri="{9D8B030D-6E8A-4147-A177-3AD203B41FA5}">
                      <a16:colId xmlns:a16="http://schemas.microsoft.com/office/drawing/2014/main" val="20002"/>
                    </a:ext>
                  </a:extLst>
                </a:gridCol>
              </a:tblGrid>
              <a:tr h="791593">
                <a:tc>
                  <a:txBody>
                    <a:bodyPr/>
                    <a:lstStyle/>
                    <a:p>
                      <a:pPr algn="ctr"/>
                      <a:r>
                        <a:rPr lang="en-US" sz="2600" b="0" cap="none" spc="0">
                          <a:solidFill>
                            <a:schemeClr val="bg1"/>
                          </a:solidFill>
                        </a:rPr>
                        <a:t>Activity</a:t>
                      </a:r>
                    </a:p>
                  </a:txBody>
                  <a:tcPr marL="216492" marR="313642" marT="166533" marB="166533"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solidFill>
                      <a:schemeClr val="tx1"/>
                    </a:solidFill>
                  </a:tcPr>
                </a:tc>
                <a:tc>
                  <a:txBody>
                    <a:bodyPr/>
                    <a:lstStyle/>
                    <a:p>
                      <a:pPr algn="ctr"/>
                      <a:r>
                        <a:rPr lang="en-US" sz="2600" b="0" cap="none" spc="0">
                          <a:solidFill>
                            <a:schemeClr val="bg1"/>
                          </a:solidFill>
                        </a:rPr>
                        <a:t>Requirement(s)</a:t>
                      </a:r>
                    </a:p>
                  </a:txBody>
                  <a:tcPr marL="216492" marR="313642" marT="166533" marB="166533"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solidFill>
                      <a:schemeClr val="tx1"/>
                    </a:solidFill>
                  </a:tcPr>
                </a:tc>
                <a:tc>
                  <a:txBody>
                    <a:bodyPr/>
                    <a:lstStyle/>
                    <a:p>
                      <a:pPr algn="ctr"/>
                      <a:r>
                        <a:rPr lang="en-US" sz="2600" b="0" cap="none" spc="0">
                          <a:solidFill>
                            <a:schemeClr val="bg1"/>
                          </a:solidFill>
                        </a:rPr>
                        <a:t>Points</a:t>
                      </a:r>
                    </a:p>
                  </a:txBody>
                  <a:tcPr marL="216492" marR="313642" marT="166533" marB="166533" anchor="ctr">
                    <a:lnL w="6350" cap="flat" cmpd="sng" algn="ctr">
                      <a:solidFill>
                        <a:schemeClr val="tx1">
                          <a:lumMod val="50000"/>
                          <a:lumOff val="50000"/>
                        </a:schemeClr>
                      </a:solidFill>
                      <a:prstDash val="solid"/>
                    </a:lnL>
                    <a:lnR w="38100" cap="flat" cmpd="sng" algn="ctr">
                      <a:noFill/>
                      <a:prstDash val="solid"/>
                    </a:lnR>
                    <a:lnT w="19050" cap="flat" cmpd="sng" algn="ctr">
                      <a:solidFill>
                        <a:schemeClr val="tx1"/>
                      </a:solidFill>
                      <a:prstDash val="solid"/>
                    </a:lnT>
                    <a:lnB w="6350" cap="flat" cmpd="sng" algn="ctr">
                      <a:solidFill>
                        <a:schemeClr val="tx1">
                          <a:lumMod val="50000"/>
                          <a:lumOff val="50000"/>
                        </a:schemeClr>
                      </a:solidFill>
                      <a:prstDash val="solid"/>
                    </a:lnB>
                    <a:solidFill>
                      <a:schemeClr val="tx1"/>
                    </a:solidFill>
                  </a:tcPr>
                </a:tc>
                <a:extLst>
                  <a:ext uri="{0D108BD9-81ED-4DB2-BD59-A6C34878D82A}">
                    <a16:rowId xmlns:a16="http://schemas.microsoft.com/office/drawing/2014/main" val="10000"/>
                  </a:ext>
                </a:extLst>
              </a:tr>
              <a:tr h="1183017">
                <a:tc>
                  <a:txBody>
                    <a:bodyPr/>
                    <a:lstStyle/>
                    <a:p>
                      <a:r>
                        <a:rPr lang="en-US" sz="2600" b="0" kern="1200" cap="none" spc="0">
                          <a:solidFill>
                            <a:schemeClr val="bg1"/>
                          </a:solidFill>
                          <a:effectLst/>
                          <a:latin typeface="+mn-lt"/>
                          <a:ea typeface="+mn-ea"/>
                          <a:cs typeface="+mn-cs"/>
                        </a:rPr>
                        <a:t>Setting up an Action Group and Notifications</a:t>
                      </a:r>
                      <a:endParaRPr lang="en-US" sz="2600" b="0" cap="none" spc="0">
                        <a:solidFill>
                          <a:schemeClr val="bg1"/>
                        </a:solidFill>
                      </a:endParaRPr>
                    </a:p>
                  </a:txBody>
                  <a:tcPr marL="216492" marR="313642" marT="166533" marB="166533">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ctr"/>
                      <a:r>
                        <a:rPr lang="en-US" sz="2600" cap="none" spc="0" baseline="0">
                          <a:solidFill>
                            <a:schemeClr val="bg1"/>
                          </a:solidFill>
                        </a:rPr>
                        <a:t>Screenshot</a:t>
                      </a:r>
                    </a:p>
                  </a:txBody>
                  <a:tcPr marL="216492" marR="313642" marT="166533" marB="166533">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ctr"/>
                      <a:r>
                        <a:rPr lang="en-US" sz="2600" cap="none" spc="0">
                          <a:solidFill>
                            <a:schemeClr val="bg1"/>
                          </a:solidFill>
                        </a:rPr>
                        <a:t>20</a:t>
                      </a:r>
                    </a:p>
                  </a:txBody>
                  <a:tcPr marL="216492" marR="313642" marT="166533" marB="166533">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0001"/>
                  </a:ext>
                </a:extLst>
              </a:tr>
              <a:tr h="791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kern="1200" cap="none" spc="0">
                          <a:solidFill>
                            <a:schemeClr val="bg1"/>
                          </a:solidFill>
                          <a:effectLst/>
                          <a:latin typeface="+mn-lt"/>
                          <a:ea typeface="+mn-ea"/>
                          <a:cs typeface="+mn-cs"/>
                        </a:rPr>
                        <a:t>Setting up Alert Rules</a:t>
                      </a:r>
                      <a:endParaRPr lang="en-US" sz="2600" b="0" cap="none" spc="0" baseline="0">
                        <a:solidFill>
                          <a:schemeClr val="bg1"/>
                        </a:solidFill>
                      </a:endParaRPr>
                    </a:p>
                  </a:txBody>
                  <a:tcPr marL="216492" marR="313642" marT="166533" marB="166533">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85000"/>
                        <a:lumOff val="15000"/>
                      </a:schemeClr>
                    </a:solidFill>
                  </a:tcPr>
                </a:tc>
                <a:tc>
                  <a:txBody>
                    <a:bodyPr/>
                    <a:lstStyle/>
                    <a:p>
                      <a:pPr algn="ctr"/>
                      <a:r>
                        <a:rPr lang="en-US" sz="2600" cap="none" spc="0" baseline="0">
                          <a:solidFill>
                            <a:schemeClr val="bg1"/>
                          </a:solidFill>
                        </a:rPr>
                        <a:t>Screenshot</a:t>
                      </a:r>
                    </a:p>
                  </a:txBody>
                  <a:tcPr marL="216492" marR="313642" marT="166533" marB="166533">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85000"/>
                        <a:lumOff val="15000"/>
                      </a:schemeClr>
                    </a:solidFill>
                  </a:tcPr>
                </a:tc>
                <a:tc>
                  <a:txBody>
                    <a:bodyPr/>
                    <a:lstStyle/>
                    <a:p>
                      <a:pPr algn="ctr"/>
                      <a:r>
                        <a:rPr lang="en-US" sz="2600" cap="none" spc="0">
                          <a:solidFill>
                            <a:schemeClr val="bg1"/>
                          </a:solidFill>
                        </a:rPr>
                        <a:t>20</a:t>
                      </a:r>
                    </a:p>
                  </a:txBody>
                  <a:tcPr marL="216492" marR="313642" marT="166533" marB="166533">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85000"/>
                        <a:lumOff val="15000"/>
                      </a:schemeClr>
                    </a:solidFill>
                  </a:tcPr>
                </a:tc>
                <a:extLst>
                  <a:ext uri="{0D108BD9-81ED-4DB2-BD59-A6C34878D82A}">
                    <a16:rowId xmlns:a16="http://schemas.microsoft.com/office/drawing/2014/main" val="10002"/>
                  </a:ext>
                </a:extLst>
              </a:tr>
              <a:tr h="791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kern="1200" cap="none" spc="0">
                          <a:solidFill>
                            <a:schemeClr val="bg1"/>
                          </a:solidFill>
                          <a:effectLst/>
                          <a:latin typeface="+mn-lt"/>
                          <a:ea typeface="+mn-ea"/>
                          <a:cs typeface="+mn-cs"/>
                        </a:rPr>
                        <a:t>Testing Alerts</a:t>
                      </a:r>
                      <a:endParaRPr lang="en-US" sz="2600" b="0" cap="none" spc="0">
                        <a:solidFill>
                          <a:schemeClr val="bg1"/>
                        </a:solidFill>
                      </a:endParaRPr>
                    </a:p>
                  </a:txBody>
                  <a:tcPr marL="216492" marR="313642" marT="166533" marB="166533">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tc>
                  <a:txBody>
                    <a:bodyPr/>
                    <a:lstStyle/>
                    <a:p>
                      <a:pPr algn="ctr"/>
                      <a:r>
                        <a:rPr lang="en-US" sz="2600" cap="none" spc="0" baseline="0">
                          <a:solidFill>
                            <a:schemeClr val="bg1"/>
                          </a:solidFill>
                        </a:rPr>
                        <a:t>Two screenshots</a:t>
                      </a:r>
                    </a:p>
                  </a:txBody>
                  <a:tcPr marL="216492" marR="313642" marT="166533" marB="166533">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tc>
                  <a:txBody>
                    <a:bodyPr/>
                    <a:lstStyle/>
                    <a:p>
                      <a:pPr algn="ctr"/>
                      <a:r>
                        <a:rPr lang="en-US" sz="2600" cap="none" spc="0">
                          <a:solidFill>
                            <a:schemeClr val="bg1"/>
                          </a:solidFill>
                        </a:rPr>
                        <a:t>20</a:t>
                      </a:r>
                    </a:p>
                  </a:txBody>
                  <a:tcPr marL="216492" marR="313642" marT="166533" marB="166533">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17974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Computer parts">
            <a:extLst>
              <a:ext uri="{FF2B5EF4-FFF2-40B4-BE49-F238E27FC236}">
                <a16:creationId xmlns:a16="http://schemas.microsoft.com/office/drawing/2014/main" id="{AA02ED21-6C3E-0E40-56FB-543F3E2A1264}"/>
              </a:ext>
            </a:extLst>
          </p:cNvPr>
          <p:cNvPicPr>
            <a:picLocks noChangeAspect="1"/>
          </p:cNvPicPr>
          <p:nvPr/>
        </p:nvPicPr>
        <p:blipFill rotWithShape="1">
          <a:blip r:embed="rId2"/>
          <a:srcRect l="11000" r="-1" b="-1"/>
          <a:stretch/>
        </p:blipFill>
        <p:spPr>
          <a:xfrm>
            <a:off x="1524020" y="10"/>
            <a:ext cx="9143980" cy="6857990"/>
          </a:xfrm>
          <a:prstGeom prst="rect">
            <a:avLst/>
          </a:prstGeom>
        </p:spPr>
      </p:pic>
      <p:sp>
        <p:nvSpPr>
          <p:cNvPr id="13" name="Rectangle 1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7032" y="1885951"/>
            <a:ext cx="6379369"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231357" y="2247900"/>
            <a:ext cx="5686425" cy="2514600"/>
          </a:xfrm>
        </p:spPr>
        <p:txBody>
          <a:bodyPr vert="horz" lIns="91440" tIns="45720" rIns="91440" bIns="45720" rtlCol="0" anchor="ctr">
            <a:normAutofit/>
          </a:bodyPr>
          <a:lstStyle/>
          <a:p>
            <a:pPr>
              <a:lnSpc>
                <a:spcPct val="90000"/>
              </a:lnSpc>
            </a:pPr>
            <a:r>
              <a:rPr lang="en-US" sz="4000" b="1" dirty="0"/>
              <a:t>NETW211 Course Project</a:t>
            </a:r>
            <a:br>
              <a:rPr lang="en-US" sz="4000" b="1" dirty="0"/>
            </a:br>
            <a:br>
              <a:rPr lang="en-US" sz="4000" b="1" dirty="0"/>
            </a:br>
            <a:r>
              <a:rPr lang="en-US" sz="4000" b="1" dirty="0"/>
              <a:t>Module 2 Virtual Machine (VM) Instances</a:t>
            </a:r>
          </a:p>
        </p:txBody>
      </p:sp>
    </p:spTree>
    <p:extLst>
      <p:ext uri="{BB962C8B-B14F-4D97-AF65-F5344CB8AC3E}">
        <p14:creationId xmlns:p14="http://schemas.microsoft.com/office/powerpoint/2010/main" val="126711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6A14B83C-B379-41FC-8327-600DA7EF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3">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4">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5">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12570DED-E942-4274-A5C5-61D0403EDC64}"/>
              </a:ext>
            </a:extLst>
          </p:cNvPr>
          <p:cNvSpPr txBox="1">
            <a:spLocks/>
          </p:cNvSpPr>
          <p:nvPr/>
        </p:nvSpPr>
        <p:spPr>
          <a:xfrm>
            <a:off x="6383339" y="464372"/>
            <a:ext cx="5257798" cy="660181"/>
          </a:xfrm>
          <a:prstGeom prst="rect">
            <a:avLst/>
          </a:prstGeom>
        </p:spPr>
        <p:txBody>
          <a:bodyPr vert="horz" wrap="square"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90000"/>
              </a:lnSpc>
              <a:spcBef>
                <a:spcPts val="1000"/>
              </a:spcBef>
            </a:pPr>
            <a:r>
              <a:rPr lang="en-US" sz="2000" b="1" dirty="0">
                <a:solidFill>
                  <a:schemeClr val="tx1">
                    <a:alpha val="60000"/>
                  </a:schemeClr>
                </a:solidFill>
                <a:latin typeface="+mn-lt"/>
                <a:ea typeface="+mn-ea"/>
                <a:cs typeface="+mn-cs"/>
              </a:rPr>
              <a:t>Setting up an Action Group and Notifications</a:t>
            </a:r>
          </a:p>
        </p:txBody>
      </p:sp>
      <p:pic>
        <p:nvPicPr>
          <p:cNvPr id="4" name="Content Placeholder 3">
            <a:extLst>
              <a:ext uri="{FF2B5EF4-FFF2-40B4-BE49-F238E27FC236}">
                <a16:creationId xmlns:a16="http://schemas.microsoft.com/office/drawing/2014/main" id="{0338A70B-D718-7205-D91B-403E3627E8F7}"/>
              </a:ext>
            </a:extLst>
          </p:cNvPr>
          <p:cNvPicPr>
            <a:picLocks noGrp="1" noChangeAspect="1"/>
          </p:cNvPicPr>
          <p:nvPr>
            <p:ph idx="1"/>
          </p:nvPr>
        </p:nvPicPr>
        <p:blipFill>
          <a:blip r:embed="rId2"/>
          <a:stretch>
            <a:fillRect/>
          </a:stretch>
        </p:blipFill>
        <p:spPr>
          <a:xfrm>
            <a:off x="2776798" y="2096086"/>
            <a:ext cx="8864338" cy="4213253"/>
          </a:xfrm>
          <a:prstGeom prst="rect">
            <a:avLst/>
          </a:prstGeom>
          <a:effectLst>
            <a:outerShdw blurRad="508000" dist="101600" dir="5400000" algn="tl" rotWithShape="0">
              <a:prstClr val="black">
                <a:alpha val="10000"/>
              </a:prstClr>
            </a:outerShdw>
          </a:effectLst>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706315" y="1014047"/>
            <a:ext cx="1943100" cy="1600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This screenshot should show the “VM-Status-Change” action group on the </a:t>
            </a:r>
            <a:r>
              <a:rPr lang="en-US" sz="1600" b="1" i="1" dirty="0"/>
              <a:t>Manage actions </a:t>
            </a:r>
            <a:r>
              <a:rPr lang="en-US" sz="1600" b="1" dirty="0"/>
              <a:t>page. </a:t>
            </a:r>
            <a:endParaRPr lang="en-US" sz="1600" b="1" u="sng" dirty="0"/>
          </a:p>
        </p:txBody>
      </p:sp>
    </p:spTree>
    <p:extLst>
      <p:ext uri="{BB962C8B-B14F-4D97-AF65-F5344CB8AC3E}">
        <p14:creationId xmlns:p14="http://schemas.microsoft.com/office/powerpoint/2010/main" val="150801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30" y="0"/>
            <a:ext cx="465736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8128990" y="637763"/>
            <a:ext cx="2916358" cy="1415666"/>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defRPr/>
            </a:pPr>
            <a:r>
              <a:rPr lang="en-US" sz="3600"/>
              <a:t>Setting up Alert Rules</a:t>
            </a:r>
          </a:p>
        </p:txBody>
      </p:sp>
      <p:sp>
        <p:nvSpPr>
          <p:cNvPr id="25" name="Rectangle 2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90" y="226898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1660987-51A6-110A-8575-C94BD05A5447}"/>
              </a:ext>
            </a:extLst>
          </p:cNvPr>
          <p:cNvPicPr>
            <a:picLocks noGrp="1" noChangeAspect="1"/>
          </p:cNvPicPr>
          <p:nvPr>
            <p:ph idx="1"/>
          </p:nvPr>
        </p:nvPicPr>
        <p:blipFill>
          <a:blip r:embed="rId2"/>
          <a:stretch>
            <a:fillRect/>
          </a:stretch>
        </p:blipFill>
        <p:spPr>
          <a:xfrm>
            <a:off x="1337166" y="640891"/>
            <a:ext cx="5370047" cy="2715768"/>
          </a:xfrm>
          <a:prstGeom prst="rect">
            <a:avLst/>
          </a:prstGeom>
        </p:spPr>
      </p:pic>
      <p:pic>
        <p:nvPicPr>
          <p:cNvPr id="8" name="Picture 7">
            <a:extLst>
              <a:ext uri="{FF2B5EF4-FFF2-40B4-BE49-F238E27FC236}">
                <a16:creationId xmlns:a16="http://schemas.microsoft.com/office/drawing/2014/main" id="{E71B7826-C465-DAF5-3982-F44E9889EB68}"/>
              </a:ext>
            </a:extLst>
          </p:cNvPr>
          <p:cNvPicPr>
            <a:picLocks noChangeAspect="1"/>
          </p:cNvPicPr>
          <p:nvPr/>
        </p:nvPicPr>
        <p:blipFill>
          <a:blip r:embed="rId3"/>
          <a:stretch>
            <a:fillRect/>
          </a:stretch>
        </p:blipFill>
        <p:spPr>
          <a:xfrm>
            <a:off x="1434379" y="3498764"/>
            <a:ext cx="5172892" cy="2715768"/>
          </a:xfrm>
          <a:prstGeom prst="rect">
            <a:avLst/>
          </a:prstGeo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8128938" y="2474868"/>
            <a:ext cx="2916410" cy="3739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nSpc>
                <a:spcPct val="90000"/>
              </a:lnSpc>
            </a:pPr>
            <a:r>
              <a:rPr lang="en-US" sz="1800"/>
              <a:t>This screenshot should show the </a:t>
            </a:r>
            <a:r>
              <a:rPr lang="en-US" sz="1800" i="1"/>
              <a:t>Alert rules</a:t>
            </a:r>
            <a:r>
              <a:rPr lang="en-US" sz="1800"/>
              <a:t> window showing the </a:t>
            </a:r>
            <a:r>
              <a:rPr lang="en-US" sz="1800" i="1"/>
              <a:t>VM-Deallocate</a:t>
            </a:r>
            <a:r>
              <a:rPr lang="en-US" sz="1800"/>
              <a:t> and </a:t>
            </a:r>
            <a:r>
              <a:rPr lang="en-US" sz="1800" i="1"/>
              <a:t>VM-Restart</a:t>
            </a:r>
            <a:r>
              <a:rPr lang="en-US" sz="1800"/>
              <a:t> rules. </a:t>
            </a:r>
          </a:p>
        </p:txBody>
      </p:sp>
    </p:spTree>
    <p:extLst>
      <p:ext uri="{BB962C8B-B14F-4D97-AF65-F5344CB8AC3E}">
        <p14:creationId xmlns:p14="http://schemas.microsoft.com/office/powerpoint/2010/main" val="1752541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4DF9C7A-BAD3-79B7-7B1A-C6EC75859ABD}"/>
              </a:ext>
            </a:extLst>
          </p:cNvPr>
          <p:cNvPicPr>
            <a:picLocks noGrp="1" noChangeAspect="1"/>
          </p:cNvPicPr>
          <p:nvPr>
            <p:ph idx="1"/>
          </p:nvPr>
        </p:nvPicPr>
        <p:blipFill>
          <a:blip r:embed="rId2"/>
          <a:stretch>
            <a:fillRect/>
          </a:stretch>
        </p:blipFill>
        <p:spPr>
          <a:xfrm>
            <a:off x="3882596" y="2190677"/>
            <a:ext cx="7665937" cy="3968725"/>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695591" y="2426133"/>
            <a:ext cx="2971063" cy="194347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89304">
              <a:buNone/>
            </a:pPr>
            <a:r>
              <a:rPr lang="en-US" sz="2256" kern="1200">
                <a:solidFill>
                  <a:schemeClr val="tx1"/>
                </a:solidFill>
                <a:latin typeface="+mn-lt"/>
                <a:ea typeface="+mn-ea"/>
                <a:cs typeface="+mn-cs"/>
              </a:rPr>
              <a:t>This screenshot should show the </a:t>
            </a:r>
            <a:r>
              <a:rPr lang="en-US" sz="2256" i="1" kern="1200">
                <a:solidFill>
                  <a:schemeClr val="tx1"/>
                </a:solidFill>
                <a:latin typeface="+mn-lt"/>
                <a:ea typeface="+mn-ea"/>
                <a:cs typeface="+mn-cs"/>
              </a:rPr>
              <a:t>‘VM-Restart’ was activated </a:t>
            </a:r>
            <a:r>
              <a:rPr lang="en-US" sz="2256" kern="1200">
                <a:solidFill>
                  <a:schemeClr val="tx1"/>
                </a:solidFill>
                <a:latin typeface="+mn-lt"/>
                <a:ea typeface="+mn-ea"/>
                <a:cs typeface="+mn-cs"/>
              </a:rPr>
              <a:t>email message with the date and time of the alert.</a:t>
            </a:r>
            <a:endParaRPr lang="en-US" sz="1600" u="sng"/>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643467" y="698598"/>
            <a:ext cx="3023187" cy="16195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89304">
              <a:spcBef>
                <a:spcPts val="0"/>
              </a:spcBef>
              <a:spcAft>
                <a:spcPts val="600"/>
              </a:spcAft>
              <a:defRPr/>
            </a:pPr>
            <a:r>
              <a:rPr lang="en-US" sz="3948" kern="1200">
                <a:solidFill>
                  <a:schemeClr val="dk1"/>
                </a:solidFill>
                <a:latin typeface="+mj-lt"/>
                <a:ea typeface="+mj-ea"/>
                <a:cs typeface="+mj-cs"/>
              </a:rPr>
              <a:t>Testing Alerts</a:t>
            </a:r>
            <a:endParaRPr lang="en-US" sz="2800"/>
          </a:p>
        </p:txBody>
      </p:sp>
    </p:spTree>
    <p:extLst>
      <p:ext uri="{BB962C8B-B14F-4D97-AF65-F5344CB8AC3E}">
        <p14:creationId xmlns:p14="http://schemas.microsoft.com/office/powerpoint/2010/main" val="2866386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7F968DB-B501-C945-75BE-150A357D899A}"/>
              </a:ext>
            </a:extLst>
          </p:cNvPr>
          <p:cNvPicPr>
            <a:picLocks noGrp="1" noChangeAspect="1"/>
          </p:cNvPicPr>
          <p:nvPr>
            <p:ph idx="1"/>
          </p:nvPr>
        </p:nvPicPr>
        <p:blipFill>
          <a:blip r:embed="rId2"/>
          <a:stretch>
            <a:fillRect/>
          </a:stretch>
        </p:blipFill>
        <p:spPr>
          <a:xfrm>
            <a:off x="3882596" y="2153533"/>
            <a:ext cx="7665937" cy="4018248"/>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695591" y="2629695"/>
            <a:ext cx="2971063" cy="259130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89304">
              <a:buNone/>
            </a:pPr>
            <a:r>
              <a:rPr lang="en-US" sz="2256" kern="1200">
                <a:solidFill>
                  <a:schemeClr val="tx1"/>
                </a:solidFill>
                <a:latin typeface="+mn-lt"/>
                <a:ea typeface="+mn-ea"/>
                <a:cs typeface="+mn-cs"/>
              </a:rPr>
              <a:t>This screenshot should show the </a:t>
            </a:r>
            <a:r>
              <a:rPr lang="en-US" sz="2256" i="1" kern="1200">
                <a:solidFill>
                  <a:schemeClr val="tx1"/>
                </a:solidFill>
                <a:latin typeface="+mn-lt"/>
                <a:ea typeface="+mn-ea"/>
                <a:cs typeface="+mn-cs"/>
              </a:rPr>
              <a:t>‘VM-Deallocate’ was activated </a:t>
            </a:r>
            <a:r>
              <a:rPr lang="en-US" sz="2256" kern="1200">
                <a:solidFill>
                  <a:schemeClr val="tx1"/>
                </a:solidFill>
                <a:latin typeface="+mn-lt"/>
                <a:ea typeface="+mn-ea"/>
                <a:cs typeface="+mn-cs"/>
              </a:rPr>
              <a:t>email message with the date and time of the alert.</a:t>
            </a:r>
            <a:endParaRPr lang="en-US" sz="1600" u="sng"/>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643467" y="686218"/>
            <a:ext cx="3023187" cy="16195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89304">
              <a:spcBef>
                <a:spcPts val="0"/>
              </a:spcBef>
              <a:spcAft>
                <a:spcPts val="600"/>
              </a:spcAft>
              <a:defRPr/>
            </a:pPr>
            <a:r>
              <a:rPr lang="en-US" sz="3948" kern="1200">
                <a:solidFill>
                  <a:schemeClr val="dk1"/>
                </a:solidFill>
                <a:latin typeface="+mj-lt"/>
                <a:ea typeface="+mj-ea"/>
                <a:cs typeface="+mj-cs"/>
              </a:rPr>
              <a:t>Testing Alerts cont’d</a:t>
            </a:r>
            <a:endParaRPr lang="en-US" sz="2800"/>
          </a:p>
        </p:txBody>
      </p:sp>
    </p:spTree>
    <p:extLst>
      <p:ext uri="{BB962C8B-B14F-4D97-AF65-F5344CB8AC3E}">
        <p14:creationId xmlns:p14="http://schemas.microsoft.com/office/powerpoint/2010/main" val="2235420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4" name="Picture 5" descr="Maze">
            <a:extLst>
              <a:ext uri="{FF2B5EF4-FFF2-40B4-BE49-F238E27FC236}">
                <a16:creationId xmlns:a16="http://schemas.microsoft.com/office/drawing/2014/main" id="{DE10C9DF-5C6A-64A2-1F34-5A3581FD2171}"/>
              </a:ext>
            </a:extLst>
          </p:cNvPr>
          <p:cNvPicPr>
            <a:picLocks noChangeAspect="1"/>
          </p:cNvPicPr>
          <p:nvPr/>
        </p:nvPicPr>
        <p:blipFill rotWithShape="1">
          <a:blip r:embed="rId2">
            <a:alphaModFix amt="60000"/>
          </a:blip>
          <a:srcRect t="15730"/>
          <a:stretch/>
        </p:blipFill>
        <p:spPr>
          <a:xfrm>
            <a:off x="-1" y="10"/>
            <a:ext cx="12192001" cy="6857990"/>
          </a:xfrm>
          <a:prstGeom prst="rect">
            <a:avLst/>
          </a:prstGeom>
        </p:spPr>
      </p:pic>
      <p:sp>
        <p:nvSpPr>
          <p:cNvPr id="2" name="TextBox 1">
            <a:extLst>
              <a:ext uri="{FF2B5EF4-FFF2-40B4-BE49-F238E27FC236}">
                <a16:creationId xmlns:a16="http://schemas.microsoft.com/office/drawing/2014/main" id="{811983AC-291C-70DB-5E9B-0FE2846BD0E9}"/>
              </a:ext>
            </a:extLst>
          </p:cNvPr>
          <p:cNvSpPr txBox="1"/>
          <p:nvPr/>
        </p:nvSpPr>
        <p:spPr>
          <a:xfrm>
            <a:off x="1198181" y="728906"/>
            <a:ext cx="9792471" cy="20570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rgbClr val="FFFFFF"/>
                </a:solidFill>
                <a:latin typeface="+mj-lt"/>
                <a:ea typeface="+mj-ea"/>
                <a:cs typeface="+mj-cs"/>
              </a:rPr>
              <a:t>CHALLENGES</a:t>
            </a:r>
          </a:p>
          <a:p>
            <a:pPr>
              <a:lnSpc>
                <a:spcPct val="90000"/>
              </a:lnSpc>
              <a:spcBef>
                <a:spcPct val="0"/>
              </a:spcBef>
              <a:spcAft>
                <a:spcPts val="600"/>
              </a:spcAft>
            </a:pPr>
            <a:endParaRPr lang="en-US" sz="440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C3B73725-C67E-F4BC-D5C0-128671622CFF}"/>
              </a:ext>
            </a:extLst>
          </p:cNvPr>
          <p:cNvSpPr txBox="1"/>
          <p:nvPr/>
        </p:nvSpPr>
        <p:spPr>
          <a:xfrm>
            <a:off x="1198181" y="2957665"/>
            <a:ext cx="9792471" cy="3171423"/>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800" b="1" dirty="0">
                <a:solidFill>
                  <a:srgbClr val="FFFF00"/>
                </a:solidFill>
              </a:rPr>
              <a:t>I had an issue with the Network watcher. It wasn’t in stalled. </a:t>
            </a:r>
          </a:p>
          <a:p>
            <a:pPr indent="-228600">
              <a:lnSpc>
                <a:spcPct val="90000"/>
              </a:lnSpc>
              <a:spcAft>
                <a:spcPts val="600"/>
              </a:spcAft>
              <a:buFont typeface="Arial" panose="020B0604020202020204" pitchFamily="34" charset="0"/>
              <a:buChar char="•"/>
            </a:pPr>
            <a:endParaRPr lang="en-US" sz="2800" b="1" dirty="0">
              <a:solidFill>
                <a:srgbClr val="FFFF00"/>
              </a:solidFill>
            </a:endParaRPr>
          </a:p>
          <a:p>
            <a:pPr indent="-228600">
              <a:lnSpc>
                <a:spcPct val="90000"/>
              </a:lnSpc>
              <a:spcAft>
                <a:spcPts val="600"/>
              </a:spcAft>
              <a:buFont typeface="Arial" panose="020B0604020202020204" pitchFamily="34" charset="0"/>
              <a:buChar char="•"/>
            </a:pPr>
            <a:r>
              <a:rPr lang="en-US" sz="2800" b="1" dirty="0">
                <a:solidFill>
                  <a:srgbClr val="FFFF00"/>
                </a:solidFill>
              </a:rPr>
              <a:t>I resolved it by researching in Azure. After researching the steps on how to install the network watcher. I applied those steps to get the outcome that were required.</a:t>
            </a:r>
          </a:p>
        </p:txBody>
      </p:sp>
    </p:spTree>
    <p:extLst>
      <p:ext uri="{BB962C8B-B14F-4D97-AF65-F5344CB8AC3E}">
        <p14:creationId xmlns:p14="http://schemas.microsoft.com/office/powerpoint/2010/main" val="141216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Picture 6" descr="Abstract background of blue mesh and nodes">
            <a:extLst>
              <a:ext uri="{FF2B5EF4-FFF2-40B4-BE49-F238E27FC236}">
                <a16:creationId xmlns:a16="http://schemas.microsoft.com/office/drawing/2014/main" id="{EC086F83-ED9D-D34F-05DC-6B9E3B09B381}"/>
              </a:ext>
            </a:extLst>
          </p:cNvPr>
          <p:cNvPicPr>
            <a:picLocks noChangeAspect="1"/>
          </p:cNvPicPr>
          <p:nvPr/>
        </p:nvPicPr>
        <p:blipFill rotWithShape="1">
          <a:blip r:embed="rId2">
            <a:alphaModFix amt="60000"/>
          </a:blip>
          <a:srcRect/>
          <a:stretch/>
        </p:blipFill>
        <p:spPr>
          <a:xfrm>
            <a:off x="-1" y="10"/>
            <a:ext cx="12192001" cy="6857990"/>
          </a:xfrm>
          <a:prstGeom prst="rect">
            <a:avLst/>
          </a:prstGeom>
        </p:spPr>
      </p:pic>
      <p:sp>
        <p:nvSpPr>
          <p:cNvPr id="2" name="TextBox 1">
            <a:extLst>
              <a:ext uri="{FF2B5EF4-FFF2-40B4-BE49-F238E27FC236}">
                <a16:creationId xmlns:a16="http://schemas.microsoft.com/office/drawing/2014/main" id="{40DBF676-0C13-FDE8-0AA1-32AFF5DAC21B}"/>
              </a:ext>
            </a:extLst>
          </p:cNvPr>
          <p:cNvSpPr txBox="1"/>
          <p:nvPr/>
        </p:nvSpPr>
        <p:spPr>
          <a:xfrm>
            <a:off x="436417" y="868005"/>
            <a:ext cx="4155825" cy="8035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dirty="0">
                <a:solidFill>
                  <a:srgbClr val="FFFF00"/>
                </a:solidFill>
                <a:latin typeface="+mj-lt"/>
                <a:ea typeface="+mj-ea"/>
                <a:cs typeface="+mj-cs"/>
              </a:rPr>
              <a:t>CAREER SKILLS</a:t>
            </a:r>
          </a:p>
        </p:txBody>
      </p:sp>
      <p:sp>
        <p:nvSpPr>
          <p:cNvPr id="5" name="TextBox 4">
            <a:extLst>
              <a:ext uri="{FF2B5EF4-FFF2-40B4-BE49-F238E27FC236}">
                <a16:creationId xmlns:a16="http://schemas.microsoft.com/office/drawing/2014/main" id="{973A2863-E757-B0B6-1049-53CC6766FE50}"/>
              </a:ext>
            </a:extLst>
          </p:cNvPr>
          <p:cNvSpPr txBox="1"/>
          <p:nvPr/>
        </p:nvSpPr>
        <p:spPr>
          <a:xfrm>
            <a:off x="1044041" y="2228762"/>
            <a:ext cx="9942614" cy="4072044"/>
          </a:xfrm>
          <a:prstGeom prst="rect">
            <a:avLst/>
          </a:prstGeom>
        </p:spPr>
        <p:txBody>
          <a:bodyPr vert="horz" lIns="91440" tIns="45720" rIns="91440" bIns="45720" rtlCol="0">
            <a:normAutofit/>
          </a:bodyPr>
          <a:lstStyle/>
          <a:p>
            <a:pPr algn="ctr">
              <a:lnSpc>
                <a:spcPct val="90000"/>
              </a:lnSpc>
              <a:spcAft>
                <a:spcPts val="600"/>
              </a:spcAft>
            </a:pPr>
            <a:r>
              <a:rPr lang="en-US" sz="2000" dirty="0">
                <a:solidFill>
                  <a:srgbClr val="FFFF00"/>
                </a:solidFill>
              </a:rPr>
              <a:t> </a:t>
            </a:r>
            <a:r>
              <a:rPr lang="en-US" sz="3600" b="1" dirty="0">
                <a:solidFill>
                  <a:srgbClr val="FFFF00"/>
                </a:solidFill>
              </a:rPr>
              <a:t>Career skills obtained processing this project</a:t>
            </a:r>
          </a:p>
          <a:p>
            <a:pPr algn="ctr">
              <a:lnSpc>
                <a:spcPct val="90000"/>
              </a:lnSpc>
              <a:spcAft>
                <a:spcPts val="600"/>
              </a:spcAft>
            </a:pPr>
            <a:endParaRPr lang="en-US" sz="3600" b="1" dirty="0">
              <a:solidFill>
                <a:srgbClr val="FFFF00"/>
              </a:solidFill>
            </a:endParaRPr>
          </a:p>
          <a:p>
            <a:pPr marL="285750" indent="-228600" algn="ctr">
              <a:lnSpc>
                <a:spcPct val="90000"/>
              </a:lnSpc>
              <a:spcAft>
                <a:spcPts val="600"/>
              </a:spcAft>
              <a:buFont typeface="Arial" panose="020B0604020202020204" pitchFamily="34" charset="0"/>
              <a:buChar char="•"/>
            </a:pPr>
            <a:r>
              <a:rPr lang="en-US" sz="2800" b="1" dirty="0">
                <a:solidFill>
                  <a:srgbClr val="FFFF00"/>
                </a:solidFill>
              </a:rPr>
              <a:t>Cloud Monitoring and Automation</a:t>
            </a:r>
          </a:p>
          <a:p>
            <a:pPr marL="285750" indent="-228600" algn="ctr">
              <a:lnSpc>
                <a:spcPct val="90000"/>
              </a:lnSpc>
              <a:spcAft>
                <a:spcPts val="600"/>
              </a:spcAft>
              <a:buFont typeface="Arial" panose="020B0604020202020204" pitchFamily="34" charset="0"/>
              <a:buChar char="•"/>
            </a:pPr>
            <a:r>
              <a:rPr lang="en-US" sz="2800" b="1" dirty="0">
                <a:solidFill>
                  <a:srgbClr val="FFFF00"/>
                </a:solidFill>
              </a:rPr>
              <a:t>Cloud Migration Planning and Execution</a:t>
            </a:r>
          </a:p>
          <a:p>
            <a:pPr marL="285750" indent="-228600" algn="ctr">
              <a:lnSpc>
                <a:spcPct val="90000"/>
              </a:lnSpc>
              <a:spcAft>
                <a:spcPts val="600"/>
              </a:spcAft>
              <a:buFont typeface="Arial" panose="020B0604020202020204" pitchFamily="34" charset="0"/>
              <a:buChar char="•"/>
            </a:pPr>
            <a:r>
              <a:rPr lang="en-US" sz="2800" b="1" dirty="0">
                <a:solidFill>
                  <a:srgbClr val="FFFF00"/>
                </a:solidFill>
              </a:rPr>
              <a:t>Cloud Deployment and Backup Techniques</a:t>
            </a:r>
          </a:p>
          <a:p>
            <a:pPr marL="285750" indent="-228600" algn="ctr">
              <a:lnSpc>
                <a:spcPct val="90000"/>
              </a:lnSpc>
              <a:spcAft>
                <a:spcPts val="600"/>
              </a:spcAft>
              <a:buFont typeface="Arial" panose="020B0604020202020204" pitchFamily="34" charset="0"/>
              <a:buChar char="•"/>
            </a:pPr>
            <a:r>
              <a:rPr lang="en-US" sz="2800" b="1" dirty="0">
                <a:solidFill>
                  <a:srgbClr val="FFFF00"/>
                </a:solidFill>
              </a:rPr>
              <a:t>Azure Virtual Networking</a:t>
            </a:r>
          </a:p>
          <a:p>
            <a:pPr marL="285750" indent="-228600">
              <a:lnSpc>
                <a:spcPct val="90000"/>
              </a:lnSpc>
              <a:spcAft>
                <a:spcPts val="600"/>
              </a:spcAft>
              <a:buFont typeface="Arial" panose="020B0604020202020204" pitchFamily="34" charset="0"/>
              <a:buChar char="•"/>
            </a:pPr>
            <a:endParaRPr lang="en-US" sz="2000" dirty="0">
              <a:solidFill>
                <a:srgbClr val="FFFFFF"/>
              </a:solidFill>
            </a:endParaRPr>
          </a:p>
        </p:txBody>
      </p:sp>
    </p:spTree>
    <p:extLst>
      <p:ext uri="{BB962C8B-B14F-4D97-AF65-F5344CB8AC3E}">
        <p14:creationId xmlns:p14="http://schemas.microsoft.com/office/powerpoint/2010/main" val="1656846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9">
            <a:extLst>
              <a:ext uri="{FF2B5EF4-FFF2-40B4-BE49-F238E27FC236}">
                <a16:creationId xmlns:a16="http://schemas.microsoft.com/office/drawing/2014/main" id="{9FD25668-770E-45AB-9B76-FC0FC0C7B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1">
            <a:extLst>
              <a:ext uri="{FF2B5EF4-FFF2-40B4-BE49-F238E27FC236}">
                <a16:creationId xmlns:a16="http://schemas.microsoft.com/office/drawing/2014/main" id="{0A59714C-0F3A-4426-9EE3-BB620F961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3">
            <a:extLst>
              <a:ext uri="{FF2B5EF4-FFF2-40B4-BE49-F238E27FC236}">
                <a16:creationId xmlns:a16="http://schemas.microsoft.com/office/drawing/2014/main" id="{0F3E6EAC-8884-4D15-A146-7C1514166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D24B3F-9E7D-5A03-F85D-823E048C6D49}"/>
              </a:ext>
            </a:extLst>
          </p:cNvPr>
          <p:cNvSpPr txBox="1"/>
          <p:nvPr/>
        </p:nvSpPr>
        <p:spPr>
          <a:xfrm>
            <a:off x="444137" y="365125"/>
            <a:ext cx="10515600" cy="23872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chemeClr val="tx1"/>
                </a:solidFill>
                <a:latin typeface="+mj-lt"/>
                <a:ea typeface="+mj-ea"/>
                <a:cs typeface="+mj-cs"/>
              </a:rPr>
              <a:t>CONCLUSION</a:t>
            </a:r>
          </a:p>
          <a:p>
            <a:pPr>
              <a:lnSpc>
                <a:spcPct val="90000"/>
              </a:lnSpc>
              <a:spcBef>
                <a:spcPct val="0"/>
              </a:spcBef>
              <a:spcAft>
                <a:spcPts val="600"/>
              </a:spcAft>
            </a:pPr>
            <a:endParaRPr lang="en-US" sz="48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CF2ECF10-299D-0C0A-32E8-5A5F3FCEA5CE}"/>
              </a:ext>
            </a:extLst>
          </p:cNvPr>
          <p:cNvSpPr txBox="1"/>
          <p:nvPr/>
        </p:nvSpPr>
        <p:spPr>
          <a:xfrm>
            <a:off x="444137" y="3008168"/>
            <a:ext cx="9848887" cy="293543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cap="all"/>
            </a:pPr>
            <a:r>
              <a:rPr lang="en-US" b="0" i="0"/>
              <a:t>I Learned  what cloud computing  is about. I also learned types of cloud deployments, cloud service models, and troubleshooting methodology. ​ ​While Exploring cloud computing platforms and services. Which  is accomplished through practical.</a:t>
            </a:r>
            <a:endParaRPr lang="en-US"/>
          </a:p>
          <a:p>
            <a:pPr lvl="0" indent="-228600">
              <a:lnSpc>
                <a:spcPct val="90000"/>
              </a:lnSpc>
              <a:spcAft>
                <a:spcPts val="600"/>
              </a:spcAft>
              <a:buFont typeface="Arial" panose="020B0604020202020204" pitchFamily="34" charset="0"/>
              <a:buChar char="•"/>
              <a:defRPr cap="all"/>
            </a:pPr>
            <a:endParaRPr lang="en-US" dirty="0"/>
          </a:p>
        </p:txBody>
      </p:sp>
      <p:cxnSp>
        <p:nvCxnSpPr>
          <p:cNvPr id="43" name="Straight Connector 35">
            <a:extLst>
              <a:ext uri="{FF2B5EF4-FFF2-40B4-BE49-F238E27FC236}">
                <a16:creationId xmlns:a16="http://schemas.microsoft.com/office/drawing/2014/main" id="{7D125888-2338-43CB-A5D9-A506829D1F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37">
            <a:extLst>
              <a:ext uri="{FF2B5EF4-FFF2-40B4-BE49-F238E27FC236}">
                <a16:creationId xmlns:a16="http://schemas.microsoft.com/office/drawing/2014/main" id="{DB0E7D3E-7034-4A26-A1D5-986E43CE5F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665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D4824B-0A95-8FBC-260B-2E675FF39D78}"/>
              </a:ext>
            </a:extLst>
          </p:cNvPr>
          <p:cNvSpPr txBox="1"/>
          <p:nvPr/>
        </p:nvSpPr>
        <p:spPr>
          <a:xfrm>
            <a:off x="1388209" y="5554639"/>
            <a:ext cx="9654076" cy="98247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a:solidFill>
                  <a:srgbClr val="FFFFFF"/>
                </a:solidFill>
                <a:latin typeface="+mj-lt"/>
                <a:ea typeface="+mj-ea"/>
                <a:cs typeface="+mj-cs"/>
              </a:rPr>
              <a:t>REFERENCE</a:t>
            </a:r>
          </a:p>
          <a:p>
            <a:pPr>
              <a:lnSpc>
                <a:spcPct val="90000"/>
              </a:lnSpc>
              <a:spcBef>
                <a:spcPct val="0"/>
              </a:spcBef>
              <a:spcAft>
                <a:spcPts val="600"/>
              </a:spcAft>
            </a:pPr>
            <a:endParaRPr lang="en-US" sz="4000" kern="1200">
              <a:solidFill>
                <a:srgbClr val="FFFFFF"/>
              </a:solidFill>
              <a:latin typeface="+mj-lt"/>
              <a:ea typeface="+mj-ea"/>
              <a:cs typeface="+mj-cs"/>
            </a:endParaRPr>
          </a:p>
        </p:txBody>
      </p:sp>
      <p:sp>
        <p:nvSpPr>
          <p:cNvPr id="3" name="TextBox 2">
            <a:extLst>
              <a:ext uri="{FF2B5EF4-FFF2-40B4-BE49-F238E27FC236}">
                <a16:creationId xmlns:a16="http://schemas.microsoft.com/office/drawing/2014/main" id="{1F6A17C9-7C5D-D624-A50C-45C2B0EC3A9B}"/>
              </a:ext>
            </a:extLst>
          </p:cNvPr>
          <p:cNvSpPr txBox="1"/>
          <p:nvPr/>
        </p:nvSpPr>
        <p:spPr>
          <a:xfrm>
            <a:off x="1388210" y="824249"/>
            <a:ext cx="9654076" cy="3837904"/>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dirty="0"/>
              <a:t>CompTIA Cloud+ Guide to Cloud Computing, Jill West, ISBN-10: 0-357-11425-6, ISBN-13: 978-0-357-11425-4.</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dirty="0"/>
              <a:t>/azure/network-watcher/network-watcher-monitoring</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87402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46415" y="4230094"/>
            <a:ext cx="6235268" cy="1800164"/>
          </a:xfrm>
        </p:spPr>
        <p:txBody>
          <a:bodyPr anchor="t">
            <a:normAutofit/>
          </a:bodyPr>
          <a:lstStyle/>
          <a:p>
            <a:pPr>
              <a:buNone/>
            </a:pPr>
            <a:r>
              <a:rPr lang="en-US" sz="2000" b="1"/>
              <a:t>Rubric</a:t>
            </a:r>
          </a:p>
          <a:p>
            <a:pPr>
              <a:buNone/>
            </a:pPr>
            <a:endParaRPr lang="en-US" sz="2000"/>
          </a:p>
          <a:p>
            <a:pPr>
              <a:buNone/>
            </a:pPr>
            <a:endParaRPr lang="en-US" sz="2000"/>
          </a:p>
        </p:txBody>
      </p:sp>
      <p:sp>
        <p:nvSpPr>
          <p:cNvPr id="25" name="Rectangle 24">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673374783"/>
              </p:ext>
            </p:extLst>
          </p:nvPr>
        </p:nvGraphicFramePr>
        <p:xfrm>
          <a:off x="913104" y="457200"/>
          <a:ext cx="10426755" cy="3455327"/>
        </p:xfrm>
        <a:graphic>
          <a:graphicData uri="http://schemas.openxmlformats.org/drawingml/2006/table">
            <a:tbl>
              <a:tblPr firstRow="1" bandRow="1">
                <a:solidFill>
                  <a:schemeClr val="tx1">
                    <a:lumMod val="65000"/>
                    <a:lumOff val="35000"/>
                  </a:schemeClr>
                </a:solidFill>
                <a:tableStyleId>{5C22544A-7EE6-4342-B048-85BDC9FD1C3A}</a:tableStyleId>
              </a:tblPr>
              <a:tblGrid>
                <a:gridCol w="4941514">
                  <a:extLst>
                    <a:ext uri="{9D8B030D-6E8A-4147-A177-3AD203B41FA5}">
                      <a16:colId xmlns:a16="http://schemas.microsoft.com/office/drawing/2014/main" val="20000"/>
                    </a:ext>
                  </a:extLst>
                </a:gridCol>
                <a:gridCol w="3536884">
                  <a:extLst>
                    <a:ext uri="{9D8B030D-6E8A-4147-A177-3AD203B41FA5}">
                      <a16:colId xmlns:a16="http://schemas.microsoft.com/office/drawing/2014/main" val="20001"/>
                    </a:ext>
                  </a:extLst>
                </a:gridCol>
                <a:gridCol w="1948357">
                  <a:extLst>
                    <a:ext uri="{9D8B030D-6E8A-4147-A177-3AD203B41FA5}">
                      <a16:colId xmlns:a16="http://schemas.microsoft.com/office/drawing/2014/main" val="20002"/>
                    </a:ext>
                  </a:extLst>
                </a:gridCol>
              </a:tblGrid>
              <a:tr h="954959">
                <a:tc>
                  <a:txBody>
                    <a:bodyPr/>
                    <a:lstStyle/>
                    <a:p>
                      <a:pPr algn="ctr"/>
                      <a:r>
                        <a:rPr lang="en-US" sz="2300" b="1" cap="all" spc="60">
                          <a:solidFill>
                            <a:schemeClr val="tx1"/>
                          </a:solidFill>
                        </a:rPr>
                        <a:t>Activity</a:t>
                      </a:r>
                    </a:p>
                  </a:txBody>
                  <a:tcPr marL="265266" marR="265266" marT="265266" marB="265266" anchor="ctr">
                    <a:lnL w="12700" cmpd="sng">
                      <a:noFill/>
                    </a:lnL>
                    <a:lnR w="12700" cmpd="sng">
                      <a:noFill/>
                    </a:lnR>
                    <a:lnT w="12700" cmpd="sng">
                      <a:noFill/>
                    </a:lnT>
                    <a:lnB w="38100" cmpd="sng">
                      <a:noFill/>
                    </a:lnB>
                    <a:noFill/>
                  </a:tcPr>
                </a:tc>
                <a:tc>
                  <a:txBody>
                    <a:bodyPr/>
                    <a:lstStyle/>
                    <a:p>
                      <a:pPr algn="ctr"/>
                      <a:r>
                        <a:rPr lang="en-US" sz="2300" b="1" cap="all" spc="60">
                          <a:solidFill>
                            <a:schemeClr val="tx1"/>
                          </a:solidFill>
                        </a:rPr>
                        <a:t>Requirement(s)</a:t>
                      </a:r>
                    </a:p>
                  </a:txBody>
                  <a:tcPr marL="265266" marR="265266" marT="265266" marB="265266" anchor="ctr">
                    <a:lnL w="12700" cmpd="sng">
                      <a:noFill/>
                    </a:lnL>
                    <a:lnR w="12700" cmpd="sng">
                      <a:noFill/>
                    </a:lnR>
                    <a:lnT w="12700" cmpd="sng">
                      <a:noFill/>
                    </a:lnT>
                    <a:lnB w="38100" cmpd="sng">
                      <a:noFill/>
                    </a:lnB>
                    <a:noFill/>
                  </a:tcPr>
                </a:tc>
                <a:tc>
                  <a:txBody>
                    <a:bodyPr/>
                    <a:lstStyle/>
                    <a:p>
                      <a:pPr algn="ctr"/>
                      <a:r>
                        <a:rPr lang="en-US" sz="2300" b="1" cap="all" spc="60">
                          <a:solidFill>
                            <a:schemeClr val="tx1"/>
                          </a:solidFill>
                        </a:rPr>
                        <a:t>Points</a:t>
                      </a:r>
                    </a:p>
                  </a:txBody>
                  <a:tcPr marL="265266" marR="265266" marT="265266" marB="265266" anchor="ctr">
                    <a:lnL w="12700" cmpd="sng">
                      <a:noFill/>
                    </a:lnL>
                    <a:lnR w="12700" cmpd="sng">
                      <a:noFill/>
                    </a:lnR>
                    <a:lnT w="12700" cmpd="sng">
                      <a:noFill/>
                    </a:lnT>
                    <a:lnB w="38100" cmpd="sng">
                      <a:noFill/>
                    </a:lnB>
                    <a:noFill/>
                  </a:tcPr>
                </a:tc>
                <a:extLst>
                  <a:ext uri="{0D108BD9-81ED-4DB2-BD59-A6C34878D82A}">
                    <a16:rowId xmlns:a16="http://schemas.microsoft.com/office/drawing/2014/main" val="10000"/>
                  </a:ext>
                </a:extLst>
              </a:tr>
              <a:tr h="833456">
                <a:tc>
                  <a:txBody>
                    <a:bodyPr/>
                    <a:lstStyle/>
                    <a:p>
                      <a:pPr lvl="0"/>
                      <a:r>
                        <a:rPr lang="en-US" sz="3100" kern="1200" cap="none" spc="0">
                          <a:solidFill>
                            <a:schemeClr val="bg1"/>
                          </a:solidFill>
                          <a:effectLst/>
                          <a:latin typeface="+mn-lt"/>
                          <a:ea typeface="+mn-ea"/>
                          <a:cs typeface="+mn-cs"/>
                        </a:rPr>
                        <a:t>Deploying a VM in Azure</a:t>
                      </a:r>
                    </a:p>
                  </a:txBody>
                  <a:tcPr marL="233510" marR="166793" marT="114289" marB="176844">
                    <a:lnL w="12700" cmpd="sng">
                      <a:noFill/>
                      <a:prstDash val="solid"/>
                    </a:lnL>
                    <a:lnR w="12700" cmpd="sng">
                      <a:noFill/>
                      <a:prstDash val="solid"/>
                    </a:lnR>
                    <a:lnT w="38100" cmpd="sng">
                      <a:noFill/>
                    </a:lnT>
                    <a:lnB w="12700" cmpd="sng">
                      <a:noFill/>
                      <a:prstDash val="solid"/>
                    </a:lnB>
                    <a:solidFill>
                      <a:schemeClr val="tx1">
                        <a:lumMod val="65000"/>
                        <a:lumOff val="35000"/>
                      </a:schemeClr>
                    </a:solidFill>
                  </a:tcPr>
                </a:tc>
                <a:tc>
                  <a:txBody>
                    <a:bodyPr/>
                    <a:lstStyle/>
                    <a:p>
                      <a:pPr algn="ctr"/>
                      <a:r>
                        <a:rPr lang="en-US" sz="3100" cap="none" spc="0" baseline="0">
                          <a:solidFill>
                            <a:schemeClr val="bg1"/>
                          </a:solidFill>
                        </a:rPr>
                        <a:t>Screenshot</a:t>
                      </a:r>
                    </a:p>
                  </a:txBody>
                  <a:tcPr marL="233510" marR="166793" marT="114289" marB="176844">
                    <a:lnL w="12700" cmpd="sng">
                      <a:noFill/>
                      <a:prstDash val="solid"/>
                    </a:lnL>
                    <a:lnR w="12700" cmpd="sng">
                      <a:noFill/>
                      <a:prstDash val="solid"/>
                    </a:lnR>
                    <a:lnT w="38100" cmpd="sng">
                      <a:noFill/>
                    </a:lnT>
                    <a:lnB w="12700" cmpd="sng">
                      <a:noFill/>
                      <a:prstDash val="solid"/>
                    </a:lnB>
                    <a:solidFill>
                      <a:schemeClr val="tx1">
                        <a:lumMod val="65000"/>
                        <a:lumOff val="35000"/>
                      </a:schemeClr>
                    </a:solidFill>
                  </a:tcPr>
                </a:tc>
                <a:tc>
                  <a:txBody>
                    <a:bodyPr/>
                    <a:lstStyle/>
                    <a:p>
                      <a:pPr algn="ctr"/>
                      <a:r>
                        <a:rPr lang="en-US" sz="3100" cap="none" spc="0">
                          <a:solidFill>
                            <a:schemeClr val="bg1"/>
                          </a:solidFill>
                        </a:rPr>
                        <a:t>10</a:t>
                      </a:r>
                    </a:p>
                  </a:txBody>
                  <a:tcPr marL="233510" marR="166793" marT="114289" marB="176844">
                    <a:lnL w="12700" cmpd="sng">
                      <a:noFill/>
                      <a:prstDash val="solid"/>
                    </a:lnL>
                    <a:lnR w="12700" cmpd="sng">
                      <a:noFill/>
                      <a:prstDash val="solid"/>
                    </a:lnR>
                    <a:lnT w="38100" cmpd="sng">
                      <a:noFill/>
                    </a:lnT>
                    <a:lnB w="12700" cmpd="sng">
                      <a:noFill/>
                      <a:prstDash val="solid"/>
                    </a:lnB>
                    <a:solidFill>
                      <a:schemeClr val="tx1">
                        <a:lumMod val="65000"/>
                        <a:lumOff val="35000"/>
                      </a:schemeClr>
                    </a:solidFill>
                  </a:tcPr>
                </a:tc>
                <a:extLst>
                  <a:ext uri="{0D108BD9-81ED-4DB2-BD59-A6C34878D82A}">
                    <a16:rowId xmlns:a16="http://schemas.microsoft.com/office/drawing/2014/main" val="10001"/>
                  </a:ext>
                </a:extLst>
              </a:tr>
              <a:tr h="833456">
                <a:tc>
                  <a:txBody>
                    <a:bodyPr/>
                    <a:lstStyle/>
                    <a:p>
                      <a:pPr lvl="0"/>
                      <a:r>
                        <a:rPr lang="en-US" sz="3100" kern="1200" cap="none" spc="0">
                          <a:solidFill>
                            <a:schemeClr val="bg1"/>
                          </a:solidFill>
                          <a:effectLst/>
                          <a:latin typeface="+mn-lt"/>
                          <a:ea typeface="+mn-ea"/>
                          <a:cs typeface="+mn-cs"/>
                        </a:rPr>
                        <a:t>Connecting to the VM</a:t>
                      </a:r>
                    </a:p>
                  </a:txBody>
                  <a:tcPr marL="233510" marR="166793" marT="114289" marB="176844">
                    <a:lnL w="12700" cmpd="sng">
                      <a:noFill/>
                      <a:prstDash val="solid"/>
                    </a:lnL>
                    <a:lnR w="12700" cmpd="sng">
                      <a:noFill/>
                      <a:prstDash val="solid"/>
                    </a:lnR>
                    <a:lnT w="12700" cmpd="sng">
                      <a:noFill/>
                      <a:prstDash val="solid"/>
                    </a:lnT>
                    <a:lnB w="12700" cmpd="sng">
                      <a:noFill/>
                      <a:prstDash val="solid"/>
                    </a:lnB>
                    <a:solidFill>
                      <a:srgbClr val="262626"/>
                    </a:solidFill>
                  </a:tcPr>
                </a:tc>
                <a:tc>
                  <a:txBody>
                    <a:bodyPr/>
                    <a:lstStyle/>
                    <a:p>
                      <a:pPr algn="ctr"/>
                      <a:r>
                        <a:rPr lang="en-US" sz="3100" cap="none" spc="0" baseline="0">
                          <a:solidFill>
                            <a:schemeClr val="bg1"/>
                          </a:solidFill>
                        </a:rPr>
                        <a:t>Screenshot</a:t>
                      </a:r>
                    </a:p>
                  </a:txBody>
                  <a:tcPr marL="233510" marR="166793" marT="114289" marB="176844">
                    <a:lnL w="12700" cmpd="sng">
                      <a:noFill/>
                      <a:prstDash val="solid"/>
                    </a:lnL>
                    <a:lnR w="12700" cmpd="sng">
                      <a:noFill/>
                      <a:prstDash val="solid"/>
                    </a:lnR>
                    <a:lnT w="12700" cmpd="sng">
                      <a:noFill/>
                      <a:prstDash val="solid"/>
                    </a:lnT>
                    <a:lnB w="12700" cmpd="sng">
                      <a:noFill/>
                      <a:prstDash val="solid"/>
                    </a:lnB>
                    <a:solidFill>
                      <a:srgbClr val="262626"/>
                    </a:solidFill>
                  </a:tcPr>
                </a:tc>
                <a:tc>
                  <a:txBody>
                    <a:bodyPr/>
                    <a:lstStyle/>
                    <a:p>
                      <a:pPr algn="ctr"/>
                      <a:r>
                        <a:rPr lang="en-US" sz="3100" cap="none" spc="0">
                          <a:solidFill>
                            <a:schemeClr val="bg1"/>
                          </a:solidFill>
                        </a:rPr>
                        <a:t>10</a:t>
                      </a:r>
                    </a:p>
                  </a:txBody>
                  <a:tcPr marL="233510" marR="166793" marT="114289" marB="176844">
                    <a:lnL w="12700" cmpd="sng">
                      <a:noFill/>
                      <a:prstDash val="solid"/>
                    </a:lnL>
                    <a:lnR w="12700" cmpd="sng">
                      <a:noFill/>
                      <a:prstDash val="solid"/>
                    </a:lnR>
                    <a:lnT w="12700" cmpd="sng">
                      <a:noFill/>
                      <a:prstDash val="solid"/>
                    </a:lnT>
                    <a:lnB w="12700" cmpd="sng">
                      <a:noFill/>
                      <a:prstDash val="solid"/>
                    </a:lnB>
                    <a:solidFill>
                      <a:srgbClr val="262626"/>
                    </a:solidFill>
                  </a:tcPr>
                </a:tc>
                <a:extLst>
                  <a:ext uri="{0D108BD9-81ED-4DB2-BD59-A6C34878D82A}">
                    <a16:rowId xmlns:a16="http://schemas.microsoft.com/office/drawing/2014/main" val="10002"/>
                  </a:ext>
                </a:extLst>
              </a:tr>
              <a:tr h="833456">
                <a:tc>
                  <a:txBody>
                    <a:bodyPr/>
                    <a:lstStyle/>
                    <a:p>
                      <a:pPr lvl="0"/>
                      <a:r>
                        <a:rPr lang="en-US" sz="3100" kern="1200" cap="none" spc="0">
                          <a:solidFill>
                            <a:schemeClr val="bg1"/>
                          </a:solidFill>
                          <a:effectLst/>
                          <a:latin typeface="+mn-lt"/>
                          <a:ea typeface="+mn-ea"/>
                          <a:cs typeface="+mn-cs"/>
                        </a:rPr>
                        <a:t>Deleting the VM</a:t>
                      </a:r>
                    </a:p>
                  </a:txBody>
                  <a:tcPr marL="233510" marR="166793" marT="114289" marB="176844">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lgn="ctr"/>
                      <a:r>
                        <a:rPr lang="en-US" sz="3100" cap="none" spc="0" baseline="0">
                          <a:solidFill>
                            <a:schemeClr val="bg1"/>
                          </a:solidFill>
                        </a:rPr>
                        <a:t>Screenshot</a:t>
                      </a:r>
                    </a:p>
                  </a:txBody>
                  <a:tcPr marL="233510" marR="166793" marT="114289" marB="176844">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tc>
                  <a:txBody>
                    <a:bodyPr/>
                    <a:lstStyle/>
                    <a:p>
                      <a:pPr algn="ctr"/>
                      <a:r>
                        <a:rPr lang="en-US" sz="3100" cap="none" spc="0">
                          <a:solidFill>
                            <a:schemeClr val="bg1"/>
                          </a:solidFill>
                        </a:rPr>
                        <a:t>10</a:t>
                      </a:r>
                    </a:p>
                  </a:txBody>
                  <a:tcPr marL="233510" marR="166793" marT="114289" marB="176844">
                    <a:lnL w="12700" cmpd="sng">
                      <a:noFill/>
                      <a:prstDash val="solid"/>
                    </a:lnL>
                    <a:lnR w="12700" cmpd="sng">
                      <a:noFill/>
                      <a:prstDash val="solid"/>
                    </a:lnR>
                    <a:lnT w="12700" cmpd="sng">
                      <a:noFill/>
                      <a:prstDash val="solid"/>
                    </a:lnT>
                    <a:lnB w="12700" cmpd="sng">
                      <a:noFill/>
                      <a:prstDash val="solid"/>
                    </a:lnB>
                    <a:solidFill>
                      <a:schemeClr val="tx1">
                        <a:lumMod val="65000"/>
                        <a:lumOff val="3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764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590801" y="359487"/>
            <a:ext cx="3293269" cy="132343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nSpc>
                <a:spcPct val="90000"/>
              </a:lnSpc>
              <a:spcAft>
                <a:spcPts val="600"/>
              </a:spcAft>
            </a:pPr>
            <a:r>
              <a:rPr lang="en-US" sz="3500" kern="1200" dirty="0">
                <a:solidFill>
                  <a:schemeClr val="bg1"/>
                </a:solidFill>
                <a:effectLst/>
                <a:latin typeface="+mj-lt"/>
                <a:ea typeface="+mj-ea"/>
                <a:cs typeface="+mj-cs"/>
              </a:rPr>
              <a:t>Deploying a VM in Azure</a:t>
            </a:r>
          </a:p>
        </p:txBody>
      </p:sp>
      <p:pic>
        <p:nvPicPr>
          <p:cNvPr id="4" name="Content Placeholder 3" descr="A screenshot of a computer&#10;&#10;Description automatically generated">
            <a:extLst>
              <a:ext uri="{FF2B5EF4-FFF2-40B4-BE49-F238E27FC236}">
                <a16:creationId xmlns:a16="http://schemas.microsoft.com/office/drawing/2014/main" id="{E8062CC4-76AA-E6F5-808B-8CCA6B7437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6523" y="2057401"/>
            <a:ext cx="5880677" cy="3914425"/>
          </a:xfrm>
          <a:prstGeom prst="rect">
            <a:avLst/>
          </a:prstGeo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8346281" y="2438400"/>
            <a:ext cx="2052636" cy="50815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28600" algn="ctr">
              <a:lnSpc>
                <a:spcPct val="90000"/>
              </a:lnSpc>
            </a:pPr>
            <a:r>
              <a:rPr lang="en-US" sz="2100" dirty="0">
                <a:solidFill>
                  <a:schemeClr val="bg1">
                    <a:alpha val="80000"/>
                  </a:schemeClr>
                </a:solidFill>
              </a:rPr>
              <a:t>This screenshot should show the </a:t>
            </a:r>
            <a:r>
              <a:rPr lang="en-US" sz="2100" i="1" dirty="0">
                <a:solidFill>
                  <a:schemeClr val="bg1">
                    <a:alpha val="80000"/>
                  </a:schemeClr>
                </a:solidFill>
              </a:rPr>
              <a:t>NETW211VM</a:t>
            </a:r>
            <a:r>
              <a:rPr lang="en-US" sz="2100" dirty="0">
                <a:solidFill>
                  <a:schemeClr val="bg1">
                    <a:alpha val="80000"/>
                  </a:schemeClr>
                </a:solidFill>
              </a:rPr>
              <a:t> page with information such as the resource group name, subscription, public IP address, etc. </a:t>
            </a:r>
          </a:p>
        </p:txBody>
      </p:sp>
    </p:spTree>
    <p:extLst>
      <p:ext uri="{BB962C8B-B14F-4D97-AF65-F5344CB8AC3E}">
        <p14:creationId xmlns:p14="http://schemas.microsoft.com/office/powerpoint/2010/main" val="3783670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123135" y="23681"/>
            <a:ext cx="3293269" cy="132343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nSpc>
                <a:spcPct val="90000"/>
              </a:lnSpc>
              <a:spcAft>
                <a:spcPts val="600"/>
              </a:spcAft>
            </a:pPr>
            <a:r>
              <a:rPr lang="en-US" sz="3500" kern="1200" dirty="0">
                <a:solidFill>
                  <a:schemeClr val="bg1"/>
                </a:solidFill>
                <a:latin typeface="+mj-lt"/>
                <a:ea typeface="+mj-ea"/>
                <a:cs typeface="+mj-cs"/>
              </a:rPr>
              <a:t>Connecting to the VM</a:t>
            </a:r>
          </a:p>
        </p:txBody>
      </p:sp>
      <p:pic>
        <p:nvPicPr>
          <p:cNvPr id="4" name="Content Placeholder 3">
            <a:extLst>
              <a:ext uri="{FF2B5EF4-FFF2-40B4-BE49-F238E27FC236}">
                <a16:creationId xmlns:a16="http://schemas.microsoft.com/office/drawing/2014/main" id="{0B3BEE03-A336-09CB-8663-183225D64401}"/>
              </a:ext>
            </a:extLst>
          </p:cNvPr>
          <p:cNvPicPr>
            <a:picLocks noGrp="1" noChangeAspect="1"/>
          </p:cNvPicPr>
          <p:nvPr>
            <p:ph idx="1"/>
          </p:nvPr>
        </p:nvPicPr>
        <p:blipFill>
          <a:blip r:embed="rId2"/>
          <a:stretch>
            <a:fillRect/>
          </a:stretch>
        </p:blipFill>
        <p:spPr>
          <a:xfrm>
            <a:off x="1981200" y="2363042"/>
            <a:ext cx="8305800" cy="4037758"/>
          </a:xfrm>
          <a:prstGeom prst="rect">
            <a:avLst/>
          </a:prstGeo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676400" y="1347120"/>
            <a:ext cx="8839200" cy="7404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2100" dirty="0">
                <a:solidFill>
                  <a:schemeClr val="bg1">
                    <a:alpha val="80000"/>
                  </a:schemeClr>
                </a:solidFill>
              </a:rPr>
              <a:t>This screenshot should show the </a:t>
            </a:r>
            <a:r>
              <a:rPr lang="en-US" sz="2100" i="1" dirty="0">
                <a:solidFill>
                  <a:schemeClr val="bg1">
                    <a:alpha val="80000"/>
                  </a:schemeClr>
                </a:solidFill>
              </a:rPr>
              <a:t>PROPERTIES for NETW211VM </a:t>
            </a:r>
            <a:r>
              <a:rPr lang="en-US" sz="2100" dirty="0">
                <a:solidFill>
                  <a:schemeClr val="bg1">
                    <a:alpha val="80000"/>
                  </a:schemeClr>
                </a:solidFill>
              </a:rPr>
              <a:t>page, with the computer name, operating system version, hardware information, etc. </a:t>
            </a:r>
          </a:p>
        </p:txBody>
      </p:sp>
    </p:spTree>
    <p:extLst>
      <p:ext uri="{BB962C8B-B14F-4D97-AF65-F5344CB8AC3E}">
        <p14:creationId xmlns:p14="http://schemas.microsoft.com/office/powerpoint/2010/main" val="3210234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5613798" y="609600"/>
            <a:ext cx="3293269" cy="1101896"/>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500" kern="1200" dirty="0">
                <a:solidFill>
                  <a:schemeClr val="bg1"/>
                </a:solidFill>
                <a:latin typeface="+mj-lt"/>
                <a:ea typeface="+mj-ea"/>
                <a:cs typeface="+mj-cs"/>
              </a:rPr>
              <a:t>Deleting the VM</a:t>
            </a:r>
            <a:endParaRPr lang="en-US" sz="3500" kern="1200" dirty="0">
              <a:solidFill>
                <a:schemeClr val="bg1"/>
              </a:solidFill>
              <a:effectLst/>
              <a:latin typeface="+mj-lt"/>
              <a:ea typeface="+mj-ea"/>
              <a:cs typeface="+mj-cs"/>
            </a:endParaRPr>
          </a:p>
        </p:txBody>
      </p:sp>
      <p:pic>
        <p:nvPicPr>
          <p:cNvPr id="4" name="Content Placeholder 3" descr="A screenshot of a computer&#10;&#10;Description automatically generated">
            <a:extLst>
              <a:ext uri="{FF2B5EF4-FFF2-40B4-BE49-F238E27FC236}">
                <a16:creationId xmlns:a16="http://schemas.microsoft.com/office/drawing/2014/main" id="{F1D4A8C0-D0FC-4ACD-9245-CC0C24F15A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0" y="1412705"/>
            <a:ext cx="6629400" cy="5064295"/>
          </a:xfrm>
          <a:prstGeom prst="rect">
            <a:avLst/>
          </a:prstGeo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752600" y="1851715"/>
            <a:ext cx="1828800" cy="41862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2100" dirty="0">
                <a:solidFill>
                  <a:schemeClr val="bg1">
                    <a:alpha val="80000"/>
                  </a:schemeClr>
                </a:solidFill>
              </a:rPr>
              <a:t>This screenshot should show the </a:t>
            </a:r>
            <a:r>
              <a:rPr lang="en-US" sz="2100" i="1" dirty="0">
                <a:solidFill>
                  <a:schemeClr val="bg1">
                    <a:alpha val="80000"/>
                  </a:schemeClr>
                </a:solidFill>
              </a:rPr>
              <a:t>Resource groups </a:t>
            </a:r>
            <a:r>
              <a:rPr lang="en-US" sz="2100" dirty="0">
                <a:solidFill>
                  <a:schemeClr val="bg1">
                    <a:alpha val="80000"/>
                  </a:schemeClr>
                </a:solidFill>
              </a:rPr>
              <a:t>page, with the </a:t>
            </a:r>
            <a:r>
              <a:rPr lang="en-US" sz="2100" i="1" dirty="0">
                <a:solidFill>
                  <a:schemeClr val="bg1">
                    <a:alpha val="80000"/>
                  </a:schemeClr>
                </a:solidFill>
              </a:rPr>
              <a:t>Subscription == all </a:t>
            </a:r>
            <a:r>
              <a:rPr lang="en-US" sz="2100" dirty="0">
                <a:solidFill>
                  <a:schemeClr val="bg1">
                    <a:alpha val="80000"/>
                  </a:schemeClr>
                </a:solidFill>
              </a:rPr>
              <a:t>selection, but without the </a:t>
            </a:r>
            <a:r>
              <a:rPr lang="en-US" sz="2100" i="1" dirty="0">
                <a:solidFill>
                  <a:schemeClr val="bg1">
                    <a:alpha val="80000"/>
                  </a:schemeClr>
                </a:solidFill>
              </a:rPr>
              <a:t>NETW211-XX (Your Initials) </a:t>
            </a:r>
            <a:r>
              <a:rPr lang="en-US" sz="2100" dirty="0">
                <a:solidFill>
                  <a:schemeClr val="bg1">
                    <a:alpha val="80000"/>
                  </a:schemeClr>
                </a:solidFill>
              </a:rPr>
              <a:t>resource group listed.</a:t>
            </a:r>
          </a:p>
        </p:txBody>
      </p:sp>
    </p:spTree>
    <p:extLst>
      <p:ext uri="{BB962C8B-B14F-4D97-AF65-F5344CB8AC3E}">
        <p14:creationId xmlns:p14="http://schemas.microsoft.com/office/powerpoint/2010/main" val="2213080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lumMod val="50000"/>
                </a:schemeClr>
              </a:solidFill>
            </a:endParaRPr>
          </a:p>
        </p:txBody>
      </p:sp>
      <p:sp>
        <p:nvSpPr>
          <p:cNvPr id="2" name="Title 1"/>
          <p:cNvSpPr>
            <a:spLocks noGrp="1"/>
          </p:cNvSpPr>
          <p:nvPr>
            <p:ph type="ctrTitle"/>
          </p:nvPr>
        </p:nvSpPr>
        <p:spPr>
          <a:xfrm>
            <a:off x="2973678" y="949325"/>
            <a:ext cx="6053779" cy="2387600"/>
          </a:xfrm>
        </p:spPr>
        <p:txBody>
          <a:bodyPr>
            <a:normAutofit/>
          </a:bodyPr>
          <a:lstStyle/>
          <a:p>
            <a:pPr algn="l">
              <a:lnSpc>
                <a:spcPct val="90000"/>
              </a:lnSpc>
            </a:pPr>
            <a:r>
              <a:rPr lang="en-US" sz="4000">
                <a:solidFill>
                  <a:schemeClr val="bg1"/>
                </a:solidFill>
              </a:rPr>
              <a:t>NETW211 Course Project</a:t>
            </a:r>
            <a:br>
              <a:rPr lang="en-US" sz="4000">
                <a:solidFill>
                  <a:schemeClr val="bg1"/>
                </a:solidFill>
              </a:rPr>
            </a:br>
            <a:br>
              <a:rPr lang="en-US" sz="4000">
                <a:solidFill>
                  <a:schemeClr val="bg1"/>
                </a:solidFill>
              </a:rPr>
            </a:br>
            <a:r>
              <a:rPr lang="en-US" sz="4000">
                <a:solidFill>
                  <a:schemeClr val="bg1"/>
                </a:solidFill>
              </a:rPr>
              <a:t>Module 3 Azure VNet and Subnets</a:t>
            </a:r>
          </a:p>
        </p:txBody>
      </p:sp>
      <p:cxnSp>
        <p:nvCxnSpPr>
          <p:cNvPr id="9" name="Straight Connector 8">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296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24000" y="6252485"/>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739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p:cNvSpPr>
            <a:spLocks noGrp="1"/>
          </p:cNvSpPr>
          <p:nvPr>
            <p:ph idx="1"/>
          </p:nvPr>
        </p:nvSpPr>
        <p:spPr>
          <a:xfrm>
            <a:off x="2495549" y="2400304"/>
            <a:ext cx="3514721" cy="3441692"/>
          </a:xfrm>
        </p:spPr>
        <p:txBody>
          <a:bodyPr>
            <a:normAutofit/>
          </a:bodyPr>
          <a:lstStyle/>
          <a:p>
            <a:pPr>
              <a:buNone/>
            </a:pPr>
            <a:r>
              <a:rPr lang="en-US" sz="2000" b="1" dirty="0">
                <a:solidFill>
                  <a:schemeClr val="bg1"/>
                </a:solidFill>
              </a:rPr>
              <a:t>Rubric</a:t>
            </a:r>
          </a:p>
          <a:p>
            <a:pPr>
              <a:buNone/>
            </a:pPr>
            <a:endParaRPr lang="en-US" sz="1700" dirty="0">
              <a:solidFill>
                <a:schemeClr val="bg1"/>
              </a:solidFill>
            </a:endParaRPr>
          </a:p>
          <a:p>
            <a:pPr>
              <a:buNone/>
            </a:pPr>
            <a:endParaRPr lang="en-US" sz="1700" dirty="0">
              <a:solidFill>
                <a:schemeClr val="bg1"/>
              </a:solidFill>
            </a:endParaRPr>
          </a:p>
        </p:txBody>
      </p:sp>
      <p:cxnSp>
        <p:nvCxnSpPr>
          <p:cNvPr id="11" name="Straight Connector 10">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5789"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41577A-888F-4E56-B9E4-CC57AC7B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95550" y="2026340"/>
            <a:ext cx="817245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nvGraphicFramePr>
        <p:xfrm>
          <a:off x="5782518" y="2832684"/>
          <a:ext cx="4314829" cy="1998976"/>
        </p:xfrm>
        <a:graphic>
          <a:graphicData uri="http://schemas.openxmlformats.org/drawingml/2006/table">
            <a:tbl>
              <a:tblPr firstRow="1" bandRow="1">
                <a:tableStyleId>{8EC20E35-A176-4012-BC5E-935CFFF8708E}</a:tableStyleId>
              </a:tblPr>
              <a:tblGrid>
                <a:gridCol w="1981022">
                  <a:extLst>
                    <a:ext uri="{9D8B030D-6E8A-4147-A177-3AD203B41FA5}">
                      <a16:colId xmlns:a16="http://schemas.microsoft.com/office/drawing/2014/main" val="20000"/>
                    </a:ext>
                  </a:extLst>
                </a:gridCol>
                <a:gridCol w="1553088">
                  <a:extLst>
                    <a:ext uri="{9D8B030D-6E8A-4147-A177-3AD203B41FA5}">
                      <a16:colId xmlns:a16="http://schemas.microsoft.com/office/drawing/2014/main" val="20001"/>
                    </a:ext>
                  </a:extLst>
                </a:gridCol>
                <a:gridCol w="780719">
                  <a:extLst>
                    <a:ext uri="{9D8B030D-6E8A-4147-A177-3AD203B41FA5}">
                      <a16:colId xmlns:a16="http://schemas.microsoft.com/office/drawing/2014/main" val="20002"/>
                    </a:ext>
                  </a:extLst>
                </a:gridCol>
              </a:tblGrid>
              <a:tr h="330658">
                <a:tc>
                  <a:txBody>
                    <a:bodyPr/>
                    <a:lstStyle/>
                    <a:p>
                      <a:pPr algn="ctr"/>
                      <a:r>
                        <a:rPr lang="en-US" sz="1500" dirty="0"/>
                        <a:t>Activity</a:t>
                      </a:r>
                    </a:p>
                  </a:txBody>
                  <a:tcPr marL="75149" marR="75149" marT="37575" marB="37575"/>
                </a:tc>
                <a:tc>
                  <a:txBody>
                    <a:bodyPr/>
                    <a:lstStyle/>
                    <a:p>
                      <a:pPr algn="ctr"/>
                      <a:r>
                        <a:rPr lang="en-US" sz="1500"/>
                        <a:t>Requirement(s)</a:t>
                      </a:r>
                    </a:p>
                  </a:txBody>
                  <a:tcPr marL="75149" marR="75149" marT="37575" marB="37575"/>
                </a:tc>
                <a:tc>
                  <a:txBody>
                    <a:bodyPr/>
                    <a:lstStyle/>
                    <a:p>
                      <a:pPr algn="ctr"/>
                      <a:r>
                        <a:rPr lang="en-US" sz="1500"/>
                        <a:t>Points</a:t>
                      </a:r>
                    </a:p>
                  </a:txBody>
                  <a:tcPr marL="75149" marR="75149" marT="37575" marB="37575"/>
                </a:tc>
                <a:extLst>
                  <a:ext uri="{0D108BD9-81ED-4DB2-BD59-A6C34878D82A}">
                    <a16:rowId xmlns:a16="http://schemas.microsoft.com/office/drawing/2014/main" val="10000"/>
                  </a:ext>
                </a:extLst>
              </a:tr>
              <a:tr h="556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kern="1200">
                          <a:solidFill>
                            <a:schemeClr val="dk1"/>
                          </a:solidFill>
                          <a:effectLst/>
                        </a:rPr>
                        <a:t>Creating a </a:t>
                      </a:r>
                      <a:r>
                        <a:rPr lang="en-US" sz="1500" b="0" kern="1200" err="1">
                          <a:solidFill>
                            <a:schemeClr val="dk1"/>
                          </a:solidFill>
                          <a:effectLst/>
                        </a:rPr>
                        <a:t>VNet</a:t>
                      </a:r>
                      <a:r>
                        <a:rPr lang="en-US" sz="1500" b="0" kern="1200">
                          <a:solidFill>
                            <a:schemeClr val="dk1"/>
                          </a:solidFill>
                          <a:effectLst/>
                        </a:rPr>
                        <a:t> with Two Subnets</a:t>
                      </a:r>
                      <a:endParaRPr lang="en-US" sz="1500" b="0" kern="1200">
                        <a:solidFill>
                          <a:schemeClr val="dk1"/>
                        </a:solidFill>
                        <a:effectLst/>
                        <a:latin typeface="+mn-lt"/>
                        <a:ea typeface="+mn-ea"/>
                        <a:cs typeface="+mn-cs"/>
                      </a:endParaRPr>
                    </a:p>
                  </a:txBody>
                  <a:tcPr marL="75149" marR="75149" marT="37575" marB="3757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aseline="0"/>
                        <a:t>Questions</a:t>
                      </a:r>
                    </a:p>
                  </a:txBody>
                  <a:tcPr marL="75149" marR="75149" marT="37575" marB="37575"/>
                </a:tc>
                <a:tc>
                  <a:txBody>
                    <a:bodyPr/>
                    <a:lstStyle/>
                    <a:p>
                      <a:pPr algn="ctr"/>
                      <a:r>
                        <a:rPr lang="en-US" sz="1500"/>
                        <a:t>20</a:t>
                      </a:r>
                    </a:p>
                  </a:txBody>
                  <a:tcPr marL="75149" marR="75149" marT="37575" marB="37575"/>
                </a:tc>
                <a:extLst>
                  <a:ext uri="{0D108BD9-81ED-4DB2-BD59-A6C34878D82A}">
                    <a16:rowId xmlns:a16="http://schemas.microsoft.com/office/drawing/2014/main" val="1883239507"/>
                  </a:ext>
                </a:extLst>
              </a:tr>
              <a:tr h="556106">
                <a:tc>
                  <a:txBody>
                    <a:bodyPr/>
                    <a:lstStyle/>
                    <a:p>
                      <a:pPr lvl="0"/>
                      <a:r>
                        <a:rPr lang="en-US" sz="1500" b="0" kern="1200">
                          <a:solidFill>
                            <a:schemeClr val="dk1"/>
                          </a:solidFill>
                          <a:effectLst/>
                        </a:rPr>
                        <a:t>Deploying VMs into Subnets</a:t>
                      </a:r>
                      <a:endParaRPr lang="en-US" sz="1500" b="0" kern="1200">
                        <a:solidFill>
                          <a:schemeClr val="dk1"/>
                        </a:solidFill>
                        <a:effectLst/>
                        <a:latin typeface="+mn-lt"/>
                        <a:ea typeface="+mn-ea"/>
                        <a:cs typeface="+mn-cs"/>
                      </a:endParaRPr>
                    </a:p>
                  </a:txBody>
                  <a:tcPr marL="75149" marR="75149" marT="37575" marB="37575"/>
                </a:tc>
                <a:tc>
                  <a:txBody>
                    <a:bodyPr/>
                    <a:lstStyle/>
                    <a:p>
                      <a:r>
                        <a:rPr lang="en-US" sz="1500" baseline="0"/>
                        <a:t>Three Screenshots</a:t>
                      </a:r>
                    </a:p>
                  </a:txBody>
                  <a:tcPr marL="75149" marR="75149" marT="37575" marB="37575"/>
                </a:tc>
                <a:tc>
                  <a:txBody>
                    <a:bodyPr/>
                    <a:lstStyle/>
                    <a:p>
                      <a:pPr algn="ctr"/>
                      <a:r>
                        <a:rPr lang="en-US" sz="1500"/>
                        <a:t>30</a:t>
                      </a:r>
                    </a:p>
                  </a:txBody>
                  <a:tcPr marL="75149" marR="75149" marT="37575" marB="37575"/>
                </a:tc>
                <a:extLst>
                  <a:ext uri="{0D108BD9-81ED-4DB2-BD59-A6C34878D82A}">
                    <a16:rowId xmlns:a16="http://schemas.microsoft.com/office/drawing/2014/main" val="10003"/>
                  </a:ext>
                </a:extLst>
              </a:tr>
              <a:tr h="556106">
                <a:tc>
                  <a:txBody>
                    <a:bodyPr/>
                    <a:lstStyle/>
                    <a:p>
                      <a:pPr lvl="0"/>
                      <a:r>
                        <a:rPr lang="en-US" sz="1500" b="0" kern="1200">
                          <a:solidFill>
                            <a:schemeClr val="dk1"/>
                          </a:solidFill>
                          <a:effectLst/>
                        </a:rPr>
                        <a:t>Verifying Connectivity between VMs</a:t>
                      </a:r>
                      <a:endParaRPr lang="en-US" sz="1500" b="0" kern="1200">
                        <a:solidFill>
                          <a:schemeClr val="dk1"/>
                        </a:solidFill>
                        <a:effectLst/>
                        <a:latin typeface="+mn-lt"/>
                        <a:ea typeface="+mn-ea"/>
                        <a:cs typeface="+mn-cs"/>
                      </a:endParaRPr>
                    </a:p>
                  </a:txBody>
                  <a:tcPr marL="75149" marR="75149" marT="37575" marB="37575"/>
                </a:tc>
                <a:tc>
                  <a:txBody>
                    <a:bodyPr/>
                    <a:lstStyle/>
                    <a:p>
                      <a:r>
                        <a:rPr lang="en-US" sz="1500" baseline="0"/>
                        <a:t>Two Screenshots</a:t>
                      </a:r>
                    </a:p>
                  </a:txBody>
                  <a:tcPr marL="75149" marR="75149" marT="37575" marB="37575"/>
                </a:tc>
                <a:tc>
                  <a:txBody>
                    <a:bodyPr/>
                    <a:lstStyle/>
                    <a:p>
                      <a:pPr algn="ctr"/>
                      <a:r>
                        <a:rPr lang="en-US" sz="1500" dirty="0"/>
                        <a:t>10</a:t>
                      </a:r>
                    </a:p>
                  </a:txBody>
                  <a:tcPr marL="75149" marR="75149" marT="37575" marB="37575"/>
                </a:tc>
                <a:extLst>
                  <a:ext uri="{0D108BD9-81ED-4DB2-BD59-A6C34878D82A}">
                    <a16:rowId xmlns:a16="http://schemas.microsoft.com/office/drawing/2014/main" val="1504857686"/>
                  </a:ext>
                </a:extLst>
              </a:tr>
            </a:tbl>
          </a:graphicData>
        </a:graphic>
      </p:graphicFrame>
    </p:spTree>
    <p:extLst>
      <p:ext uri="{BB962C8B-B14F-4D97-AF65-F5344CB8AC3E}">
        <p14:creationId xmlns:p14="http://schemas.microsoft.com/office/powerpoint/2010/main" val="2325336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1348</Words>
  <Application>Microsoft Office PowerPoint</Application>
  <PresentationFormat>Widescreen</PresentationFormat>
  <Paragraphs>177</Paragraphs>
  <Slides>37</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Arial</vt:lpstr>
      <vt:lpstr>Calibri</vt:lpstr>
      <vt:lpstr>Calibri Light</vt:lpstr>
      <vt:lpstr>Office Theme</vt:lpstr>
      <vt:lpstr>Office Theme</vt:lpstr>
      <vt:lpstr>PowerPoint Presentation</vt:lpstr>
      <vt:lpstr>PowerPoint Presentation</vt:lpstr>
      <vt:lpstr>NETW211 Course Project  Module 2 Virtual Machine (VM) Instances</vt:lpstr>
      <vt:lpstr>PowerPoint Presentation</vt:lpstr>
      <vt:lpstr>PowerPoint Presentation</vt:lpstr>
      <vt:lpstr>PowerPoint Presentation</vt:lpstr>
      <vt:lpstr>PowerPoint Presentation</vt:lpstr>
      <vt:lpstr>NETW211 Course Project  Module 3 Azure VNet and Subnets</vt:lpstr>
      <vt:lpstr>PowerPoint Presentation</vt:lpstr>
      <vt:lpstr>Creating a VNet with Two Subnets</vt:lpstr>
      <vt:lpstr>PowerPoint Presentation</vt:lpstr>
      <vt:lpstr>PowerPoint Presentation</vt:lpstr>
      <vt:lpstr>PowerPoint Presentation</vt:lpstr>
      <vt:lpstr>PowerPoint Presentation</vt:lpstr>
      <vt:lpstr>PowerPoint Presentation</vt:lpstr>
      <vt:lpstr>NETW211 Course Project  Module 4 Azure VM Security</vt:lpstr>
      <vt:lpstr>PowerPoint Presentation</vt:lpstr>
      <vt:lpstr>PowerPoint Presentation</vt:lpstr>
      <vt:lpstr>PowerPoint Presentation</vt:lpstr>
      <vt:lpstr>PowerPoint Presentation</vt:lpstr>
      <vt:lpstr>PowerPoint Presentation</vt:lpstr>
      <vt:lpstr>NETW211 Course Project  Module 5 Cloud Storage</vt:lpstr>
      <vt:lpstr>PowerPoint Presentation</vt:lpstr>
      <vt:lpstr>PowerPoint Presentation</vt:lpstr>
      <vt:lpstr>Question</vt:lpstr>
      <vt:lpstr>PowerPoint Presentation</vt:lpstr>
      <vt:lpstr>PowerPoint Presentation</vt:lpstr>
      <vt:lpstr>NETW211 Course Project  Module 6 Cloud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Watson, Felicia</dc:creator>
  <cp:lastModifiedBy>Watson, Felicia</cp:lastModifiedBy>
  <cp:revision>3</cp:revision>
  <dcterms:created xsi:type="dcterms:W3CDTF">2023-06-17T23:32:54Z</dcterms:created>
  <dcterms:modified xsi:type="dcterms:W3CDTF">2023-08-28T11:49:51Z</dcterms:modified>
</cp:coreProperties>
</file>