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handoutMasterIdLst>
    <p:handoutMasterId r:id="rId39"/>
  </p:handoutMasterIdLst>
  <p:sldIdLst>
    <p:sldId id="327"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8" r:id="rId30"/>
    <p:sldId id="319" r:id="rId31"/>
    <p:sldId id="320" r:id="rId32"/>
    <p:sldId id="321" r:id="rId33"/>
    <p:sldId id="322" r:id="rId34"/>
    <p:sldId id="323" r:id="rId35"/>
    <p:sldId id="324"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5DB13-8B6B-4A5F-AAD9-FDFA79CF3436}" v="78" dt="2025-08-30T12:55:35.240"/>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p:cViewPr varScale="1">
        <p:scale>
          <a:sx n="100" d="100"/>
          <a:sy n="100" d="100"/>
        </p:scale>
        <p:origin x="990" y="9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5FBE5-BFD0-4275-ACB4-FF142B2B5FAF}" type="doc">
      <dgm:prSet loTypeId="urn:microsoft.com/office/officeart/2005/8/layout/vProcess5" loCatId="process" qsTypeId="urn:microsoft.com/office/officeart/2005/8/quickstyle/simple5" qsCatId="simple" csTypeId="urn:microsoft.com/office/officeart/2005/8/colors/accent3_2" csCatId="accent3" phldr="1"/>
      <dgm:spPr/>
      <dgm:t>
        <a:bodyPr/>
        <a:lstStyle/>
        <a:p>
          <a:endParaRPr lang="en-US"/>
        </a:p>
      </dgm:t>
    </dgm:pt>
    <dgm:pt modelId="{BA9CF4B1-46F6-43A0-BF21-0E8D414A15BD}">
      <dgm:prSet/>
      <dgm:spPr/>
      <dgm:t>
        <a:bodyPr/>
        <a:lstStyle/>
        <a:p>
          <a:endParaRPr lang="en-US"/>
        </a:p>
        <a:p>
          <a:endParaRPr lang="en-US"/>
        </a:p>
        <a:p>
          <a:endParaRPr lang="en-US"/>
        </a:p>
        <a:p>
          <a:r>
            <a:rPr lang="en-US"/>
            <a:t>This  Graph demonstrates how Hall voltage responds to the changes in magnetic field/current direction. </a:t>
          </a:r>
        </a:p>
        <a:p>
          <a:r>
            <a:rPr lang="en-US"/>
            <a:t>There is a steady rise in the voltage when the field is applied in one direction, and the voltage drops fast to the base line when off or constant. Forming a negative trough when reserved. Then it recovers toward zero.</a:t>
          </a:r>
        </a:p>
      </dgm:t>
    </dgm:pt>
    <dgm:pt modelId="{507A43AE-8842-4F29-B07A-207B38C3D366}" type="parTrans" cxnId="{162BFBDA-FE68-4192-9D51-39FBF58DC02F}">
      <dgm:prSet/>
      <dgm:spPr/>
      <dgm:t>
        <a:bodyPr/>
        <a:lstStyle/>
        <a:p>
          <a:endParaRPr lang="en-US"/>
        </a:p>
      </dgm:t>
    </dgm:pt>
    <dgm:pt modelId="{133999B8-3444-4BC5-BDA2-711BDA4242B0}" type="sibTrans" cxnId="{162BFBDA-FE68-4192-9D51-39FBF58DC02F}">
      <dgm:prSet/>
      <dgm:spPr/>
      <dgm:t>
        <a:bodyPr/>
        <a:lstStyle/>
        <a:p>
          <a:endParaRPr lang="en-US"/>
        </a:p>
      </dgm:t>
    </dgm:pt>
    <dgm:pt modelId="{7C35FD9C-AFC7-4E6C-9977-C6A76B712795}">
      <dgm:prSet/>
      <dgm:spPr/>
      <dgm:t>
        <a:bodyPr/>
        <a:lstStyle/>
        <a:p>
          <a:endParaRPr lang="en-US"/>
        </a:p>
      </dgm:t>
    </dgm:pt>
    <dgm:pt modelId="{4C37CB13-1A36-4FF0-99FF-3792D71E71D0}" type="parTrans" cxnId="{19C6A1CA-630F-4DFC-899A-3323F41A2320}">
      <dgm:prSet/>
      <dgm:spPr/>
      <dgm:t>
        <a:bodyPr/>
        <a:lstStyle/>
        <a:p>
          <a:endParaRPr lang="en-US"/>
        </a:p>
      </dgm:t>
    </dgm:pt>
    <dgm:pt modelId="{A68AD295-9D54-48E7-B8ED-2533C7ED0EF1}" type="sibTrans" cxnId="{19C6A1CA-630F-4DFC-899A-3323F41A2320}">
      <dgm:prSet/>
      <dgm:spPr/>
      <dgm:t>
        <a:bodyPr/>
        <a:lstStyle/>
        <a:p>
          <a:endParaRPr lang="en-US"/>
        </a:p>
      </dgm:t>
    </dgm:pt>
    <dgm:pt modelId="{5A8570B4-8916-42C4-BABD-CCAA9031EE68}">
      <dgm:prSet/>
      <dgm:spPr/>
      <dgm:t>
        <a:bodyPr/>
        <a:lstStyle/>
        <a:p>
          <a:r>
            <a:rPr lang="en-US" b="0" i="0"/>
            <a:t>Hall Effect sensors are an essential component in modern electronics and electromechanical systems. They are widely used to detect the presence of a magnetic field and to measure its strength, position, and polarity. </a:t>
          </a:r>
        </a:p>
        <a:p>
          <a:r>
            <a:rPr lang="en-US" b="0" i="0"/>
            <a:t>T</a:t>
          </a:r>
          <a:r>
            <a:rPr lang="en-US"/>
            <a:t>he Hall sensor works.</a:t>
          </a:r>
          <a:r>
            <a:rPr lang="en-US" b="0" i="0"/>
            <a:t> When a magnetic field is applied perpendicular to the flow of current in a conductor or semiconductor, it causes a Lorentz force that deflects charge carriers to one side of the material. This accumulation of charges leads to a measurable voltage, known as the Hall voltage.</a:t>
          </a:r>
          <a:r>
            <a:rPr lang="en-US"/>
            <a:t> </a:t>
          </a:r>
        </a:p>
        <a:p>
          <a:r>
            <a:rPr lang="en-US"/>
            <a:t>Some of the Hall Effect sensor applications are</a:t>
          </a:r>
          <a:r>
            <a:rPr lang="en-US" b="0" i="0"/>
            <a:t> applied across a wide range of industries and technologies like Automotive, Industrial, consumer electronics and medical devices.</a:t>
          </a:r>
          <a:r>
            <a:rPr lang="en-US"/>
            <a:t> </a:t>
          </a:r>
        </a:p>
      </dgm:t>
    </dgm:pt>
    <dgm:pt modelId="{66D3570E-7787-444F-A483-231B630AE74F}" type="sibTrans" cxnId="{B6E036CA-FBCE-40FA-A75B-61BE1788F910}">
      <dgm:prSet/>
      <dgm:spPr/>
      <dgm:t>
        <a:bodyPr/>
        <a:lstStyle/>
        <a:p>
          <a:endParaRPr lang="en-US"/>
        </a:p>
      </dgm:t>
    </dgm:pt>
    <dgm:pt modelId="{C7E7AFC0-C9BC-4E44-B148-B4828984D31B}" type="parTrans" cxnId="{B6E036CA-FBCE-40FA-A75B-61BE1788F910}">
      <dgm:prSet/>
      <dgm:spPr/>
      <dgm:t>
        <a:bodyPr/>
        <a:lstStyle/>
        <a:p>
          <a:endParaRPr lang="en-US"/>
        </a:p>
      </dgm:t>
    </dgm:pt>
    <dgm:pt modelId="{6D211110-4888-4736-B468-45DEDBC05EAC}" type="pres">
      <dgm:prSet presAssocID="{DBE5FBE5-BFD0-4275-ACB4-FF142B2B5FAF}" presName="outerComposite" presStyleCnt="0">
        <dgm:presLayoutVars>
          <dgm:chMax val="5"/>
          <dgm:dir/>
          <dgm:resizeHandles val="exact"/>
        </dgm:presLayoutVars>
      </dgm:prSet>
      <dgm:spPr/>
    </dgm:pt>
    <dgm:pt modelId="{AB7F1B9A-CDDF-4534-8947-BA622336904A}" type="pres">
      <dgm:prSet presAssocID="{DBE5FBE5-BFD0-4275-ACB4-FF142B2B5FAF}" presName="dummyMaxCanvas" presStyleCnt="0">
        <dgm:presLayoutVars/>
      </dgm:prSet>
      <dgm:spPr/>
    </dgm:pt>
    <dgm:pt modelId="{86624ED3-7013-49F2-ADCC-3F36ACD27173}" type="pres">
      <dgm:prSet presAssocID="{DBE5FBE5-BFD0-4275-ACB4-FF142B2B5FAF}" presName="TwoNodes_1" presStyleLbl="node1" presStyleIdx="0" presStyleCnt="2">
        <dgm:presLayoutVars>
          <dgm:bulletEnabled val="1"/>
        </dgm:presLayoutVars>
      </dgm:prSet>
      <dgm:spPr/>
    </dgm:pt>
    <dgm:pt modelId="{40588F99-8CE1-4695-A073-D5085DCFBA4F}" type="pres">
      <dgm:prSet presAssocID="{DBE5FBE5-BFD0-4275-ACB4-FF142B2B5FAF}" presName="TwoNodes_2" presStyleLbl="node1" presStyleIdx="1" presStyleCnt="2">
        <dgm:presLayoutVars>
          <dgm:bulletEnabled val="1"/>
        </dgm:presLayoutVars>
      </dgm:prSet>
      <dgm:spPr/>
    </dgm:pt>
    <dgm:pt modelId="{4C9F2480-22D0-4E91-870F-8883A8D4C62C}" type="pres">
      <dgm:prSet presAssocID="{DBE5FBE5-BFD0-4275-ACB4-FF142B2B5FAF}" presName="TwoConn_1-2" presStyleLbl="fgAccFollowNode1" presStyleIdx="0" presStyleCnt="1">
        <dgm:presLayoutVars>
          <dgm:bulletEnabled val="1"/>
        </dgm:presLayoutVars>
      </dgm:prSet>
      <dgm:spPr/>
    </dgm:pt>
    <dgm:pt modelId="{13E06954-3732-493F-8443-F4FACB8B9B8F}" type="pres">
      <dgm:prSet presAssocID="{DBE5FBE5-BFD0-4275-ACB4-FF142B2B5FAF}" presName="TwoNodes_1_text" presStyleLbl="node1" presStyleIdx="1" presStyleCnt="2">
        <dgm:presLayoutVars>
          <dgm:bulletEnabled val="1"/>
        </dgm:presLayoutVars>
      </dgm:prSet>
      <dgm:spPr/>
    </dgm:pt>
    <dgm:pt modelId="{376BBDFC-CE1D-47D3-B70D-AB307F76F58A}" type="pres">
      <dgm:prSet presAssocID="{DBE5FBE5-BFD0-4275-ACB4-FF142B2B5FAF}" presName="TwoNodes_2_text" presStyleLbl="node1" presStyleIdx="1" presStyleCnt="2">
        <dgm:presLayoutVars>
          <dgm:bulletEnabled val="1"/>
        </dgm:presLayoutVars>
      </dgm:prSet>
      <dgm:spPr/>
    </dgm:pt>
  </dgm:ptLst>
  <dgm:cxnLst>
    <dgm:cxn modelId="{7022F80E-1EE0-4FBC-9639-842F45C41B00}" type="presOf" srcId="{7C35FD9C-AFC7-4E6C-9977-C6A76B712795}" destId="{86624ED3-7013-49F2-ADCC-3F36ACD27173}" srcOrd="0" destOrd="1" presId="urn:microsoft.com/office/officeart/2005/8/layout/vProcess5"/>
    <dgm:cxn modelId="{EEE7402C-03BD-4714-BAC4-C288FFB0A049}" type="presOf" srcId="{BA9CF4B1-46F6-43A0-BF21-0E8D414A15BD}" destId="{86624ED3-7013-49F2-ADCC-3F36ACD27173}" srcOrd="0" destOrd="0" presId="urn:microsoft.com/office/officeart/2005/8/layout/vProcess5"/>
    <dgm:cxn modelId="{8A23D02F-4894-4D3F-B65A-59C2380154FC}" type="presOf" srcId="{DBE5FBE5-BFD0-4275-ACB4-FF142B2B5FAF}" destId="{6D211110-4888-4736-B468-45DEDBC05EAC}" srcOrd="0" destOrd="0" presId="urn:microsoft.com/office/officeart/2005/8/layout/vProcess5"/>
    <dgm:cxn modelId="{462F6FA4-77EE-477A-A343-75AAE5EF2610}" type="presOf" srcId="{7C35FD9C-AFC7-4E6C-9977-C6A76B712795}" destId="{13E06954-3732-493F-8443-F4FACB8B9B8F}" srcOrd="1" destOrd="1" presId="urn:microsoft.com/office/officeart/2005/8/layout/vProcess5"/>
    <dgm:cxn modelId="{A65299B2-A1BE-4B7A-B6EA-255B80BECEF3}" type="presOf" srcId="{133999B8-3444-4BC5-BDA2-711BDA4242B0}" destId="{4C9F2480-22D0-4E91-870F-8883A8D4C62C}" srcOrd="0" destOrd="0" presId="urn:microsoft.com/office/officeart/2005/8/layout/vProcess5"/>
    <dgm:cxn modelId="{4AC536BC-BF2C-4768-AB72-281CF1CC758F}" type="presOf" srcId="{5A8570B4-8916-42C4-BABD-CCAA9031EE68}" destId="{40588F99-8CE1-4695-A073-D5085DCFBA4F}" srcOrd="0" destOrd="0" presId="urn:microsoft.com/office/officeart/2005/8/layout/vProcess5"/>
    <dgm:cxn modelId="{E120BFC7-CECB-4EB5-A781-709D1B500EDD}" type="presOf" srcId="{BA9CF4B1-46F6-43A0-BF21-0E8D414A15BD}" destId="{13E06954-3732-493F-8443-F4FACB8B9B8F}" srcOrd="1" destOrd="0" presId="urn:microsoft.com/office/officeart/2005/8/layout/vProcess5"/>
    <dgm:cxn modelId="{B6E036CA-FBCE-40FA-A75B-61BE1788F910}" srcId="{DBE5FBE5-BFD0-4275-ACB4-FF142B2B5FAF}" destId="{5A8570B4-8916-42C4-BABD-CCAA9031EE68}" srcOrd="1" destOrd="0" parTransId="{C7E7AFC0-C9BC-4E44-B148-B4828984D31B}" sibTransId="{66D3570E-7787-444F-A483-231B630AE74F}"/>
    <dgm:cxn modelId="{19C6A1CA-630F-4DFC-899A-3323F41A2320}" srcId="{BA9CF4B1-46F6-43A0-BF21-0E8D414A15BD}" destId="{7C35FD9C-AFC7-4E6C-9977-C6A76B712795}" srcOrd="0" destOrd="0" parTransId="{4C37CB13-1A36-4FF0-99FF-3792D71E71D0}" sibTransId="{A68AD295-9D54-48E7-B8ED-2533C7ED0EF1}"/>
    <dgm:cxn modelId="{162BFBDA-FE68-4192-9D51-39FBF58DC02F}" srcId="{DBE5FBE5-BFD0-4275-ACB4-FF142B2B5FAF}" destId="{BA9CF4B1-46F6-43A0-BF21-0E8D414A15BD}" srcOrd="0" destOrd="0" parTransId="{507A43AE-8842-4F29-B07A-207B38C3D366}" sibTransId="{133999B8-3444-4BC5-BDA2-711BDA4242B0}"/>
    <dgm:cxn modelId="{D32867E4-F6B7-4CE1-9A25-BAE4B20785C2}" type="presOf" srcId="{5A8570B4-8916-42C4-BABD-CCAA9031EE68}" destId="{376BBDFC-CE1D-47D3-B70D-AB307F76F58A}" srcOrd="1" destOrd="0" presId="urn:microsoft.com/office/officeart/2005/8/layout/vProcess5"/>
    <dgm:cxn modelId="{C69078DC-34BF-443B-9670-321968EDF850}" type="presParOf" srcId="{6D211110-4888-4736-B468-45DEDBC05EAC}" destId="{AB7F1B9A-CDDF-4534-8947-BA622336904A}" srcOrd="0" destOrd="0" presId="urn:microsoft.com/office/officeart/2005/8/layout/vProcess5"/>
    <dgm:cxn modelId="{37A929E8-A6B2-41F1-A9EB-F978347772C2}" type="presParOf" srcId="{6D211110-4888-4736-B468-45DEDBC05EAC}" destId="{86624ED3-7013-49F2-ADCC-3F36ACD27173}" srcOrd="1" destOrd="0" presId="urn:microsoft.com/office/officeart/2005/8/layout/vProcess5"/>
    <dgm:cxn modelId="{0BACDA55-886F-466B-AD0D-FDD7DBF1695A}" type="presParOf" srcId="{6D211110-4888-4736-B468-45DEDBC05EAC}" destId="{40588F99-8CE1-4695-A073-D5085DCFBA4F}" srcOrd="2" destOrd="0" presId="urn:microsoft.com/office/officeart/2005/8/layout/vProcess5"/>
    <dgm:cxn modelId="{CC66F893-0D00-4C6E-AE2C-782033EF5DE4}" type="presParOf" srcId="{6D211110-4888-4736-B468-45DEDBC05EAC}" destId="{4C9F2480-22D0-4E91-870F-8883A8D4C62C}" srcOrd="3" destOrd="0" presId="urn:microsoft.com/office/officeart/2005/8/layout/vProcess5"/>
    <dgm:cxn modelId="{183BAF08-DD20-48CF-A5A1-998EFC29BC37}" type="presParOf" srcId="{6D211110-4888-4736-B468-45DEDBC05EAC}" destId="{13E06954-3732-493F-8443-F4FACB8B9B8F}" srcOrd="4" destOrd="0" presId="urn:microsoft.com/office/officeart/2005/8/layout/vProcess5"/>
    <dgm:cxn modelId="{58455873-ABE7-408B-A9A8-E7A4F8F97DC5}" type="presParOf" srcId="{6D211110-4888-4736-B468-45DEDBC05EAC}" destId="{376BBDFC-CE1D-47D3-B70D-AB307F76F58A}"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27FAB-02BA-4D44-975C-5A7D23BD01C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78B856A-CC65-4C33-9072-904EA318A594}">
      <dgm:prSet/>
      <dgm:spPr/>
      <dgm:t>
        <a:bodyPr/>
        <a:lstStyle/>
        <a:p>
          <a:r>
            <a:rPr lang="en-US" b="1" dirty="0"/>
            <a:t>Career skills </a:t>
          </a:r>
          <a:r>
            <a:rPr lang="en-US" dirty="0"/>
            <a:t>that I have strengthened/utilized </a:t>
          </a:r>
        </a:p>
      </dgm:t>
    </dgm:pt>
    <dgm:pt modelId="{545A5E0C-31A7-42CD-B5BA-D0576C9283C3}" type="parTrans" cxnId="{C431E589-BCDC-4251-AC7A-90951680B66F}">
      <dgm:prSet/>
      <dgm:spPr/>
      <dgm:t>
        <a:bodyPr/>
        <a:lstStyle/>
        <a:p>
          <a:endParaRPr lang="en-US"/>
        </a:p>
      </dgm:t>
    </dgm:pt>
    <dgm:pt modelId="{3421FE3B-6D5A-4809-AFC5-1F53F3269914}" type="sibTrans" cxnId="{C431E589-BCDC-4251-AC7A-90951680B66F}">
      <dgm:prSet/>
      <dgm:spPr/>
      <dgm:t>
        <a:bodyPr/>
        <a:lstStyle/>
        <a:p>
          <a:endParaRPr lang="en-US"/>
        </a:p>
      </dgm:t>
    </dgm:pt>
    <dgm:pt modelId="{28902CA5-5EB9-4945-9043-31386904DA40}">
      <dgm:prSet/>
      <dgm:spPr/>
      <dgm:t>
        <a:bodyPr/>
        <a:lstStyle/>
        <a:p>
          <a:r>
            <a:rPr lang="en-US"/>
            <a:t>This project has enriched my critical thinking skills. By breaking down multi-step challenges that included</a:t>
          </a:r>
        </a:p>
      </dgm:t>
    </dgm:pt>
    <dgm:pt modelId="{90821D83-CC1D-4183-96E5-627287490B3A}" type="parTrans" cxnId="{F34F4B2A-3925-4234-BA80-17C470E20050}">
      <dgm:prSet/>
      <dgm:spPr/>
      <dgm:t>
        <a:bodyPr/>
        <a:lstStyle/>
        <a:p>
          <a:endParaRPr lang="en-US"/>
        </a:p>
      </dgm:t>
    </dgm:pt>
    <dgm:pt modelId="{B305284A-3BF6-4B9A-8773-0AB2001A4CE5}" type="sibTrans" cxnId="{F34F4B2A-3925-4234-BA80-17C470E20050}">
      <dgm:prSet/>
      <dgm:spPr/>
      <dgm:t>
        <a:bodyPr/>
        <a:lstStyle/>
        <a:p>
          <a:endParaRPr lang="en-US"/>
        </a:p>
      </dgm:t>
    </dgm:pt>
    <dgm:pt modelId="{C661AC59-F63C-46DD-BC3B-DD9157B6B2F5}">
      <dgm:prSet/>
      <dgm:spPr/>
      <dgm:t>
        <a:bodyPr/>
        <a:lstStyle/>
        <a:p>
          <a:r>
            <a:rPr lang="en-US"/>
            <a:t>Formulating hypotheses, data interpretation, estimating uncertainties, and extracting meaningful trends from noisy data.</a:t>
          </a:r>
        </a:p>
      </dgm:t>
    </dgm:pt>
    <dgm:pt modelId="{0B27D2DB-D7F5-486B-B516-E4E78E5562D8}" type="parTrans" cxnId="{85C00C90-BD93-4E9C-9B69-007AEF66A185}">
      <dgm:prSet/>
      <dgm:spPr/>
      <dgm:t>
        <a:bodyPr/>
        <a:lstStyle/>
        <a:p>
          <a:endParaRPr lang="en-US"/>
        </a:p>
      </dgm:t>
    </dgm:pt>
    <dgm:pt modelId="{326525B9-36AF-4382-B971-206C11F1BE48}" type="sibTrans" cxnId="{85C00C90-BD93-4E9C-9B69-007AEF66A185}">
      <dgm:prSet/>
      <dgm:spPr/>
      <dgm:t>
        <a:bodyPr/>
        <a:lstStyle/>
        <a:p>
          <a:endParaRPr lang="en-US"/>
        </a:p>
      </dgm:t>
    </dgm:pt>
    <dgm:pt modelId="{DA2B1B03-E701-4CA9-9E0B-62BD7760A038}">
      <dgm:prSet/>
      <dgm:spPr/>
      <dgm:t>
        <a:bodyPr/>
        <a:lstStyle/>
        <a:p>
          <a:r>
            <a:rPr lang="en-US"/>
            <a:t>I have also enriched my thought process of execution. These experiments and the trigonometry made paying attention to detail a must to obtain the correct outcome.</a:t>
          </a:r>
        </a:p>
      </dgm:t>
    </dgm:pt>
    <dgm:pt modelId="{630BA280-1DD5-47AA-A9C4-1DD9A92F6D85}" type="parTrans" cxnId="{A2138609-34A2-493A-B5F9-A85D5274AE9E}">
      <dgm:prSet/>
      <dgm:spPr/>
      <dgm:t>
        <a:bodyPr/>
        <a:lstStyle/>
        <a:p>
          <a:endParaRPr lang="en-US"/>
        </a:p>
      </dgm:t>
    </dgm:pt>
    <dgm:pt modelId="{303A5B12-5BE8-414B-A1B6-DCE8C6E12B2F}" type="sibTrans" cxnId="{A2138609-34A2-493A-B5F9-A85D5274AE9E}">
      <dgm:prSet/>
      <dgm:spPr/>
      <dgm:t>
        <a:bodyPr/>
        <a:lstStyle/>
        <a:p>
          <a:endParaRPr lang="en-US"/>
        </a:p>
      </dgm:t>
    </dgm:pt>
    <dgm:pt modelId="{070A9D96-A40D-4703-AC23-CA19D2EFE794}">
      <dgm:prSet/>
      <dgm:spPr/>
      <dgm:t>
        <a:bodyPr/>
        <a:lstStyle/>
        <a:p>
          <a:r>
            <a:rPr lang="en-US"/>
            <a:t>Time management was important because I had to plan my time for execution and meet the required due dates.</a:t>
          </a:r>
        </a:p>
      </dgm:t>
    </dgm:pt>
    <dgm:pt modelId="{5F57D9CA-5647-4777-81F6-DB587FE39CBB}" type="parTrans" cxnId="{356D5601-D9F8-4E4A-A389-C9B4EFBEB627}">
      <dgm:prSet/>
      <dgm:spPr/>
      <dgm:t>
        <a:bodyPr/>
        <a:lstStyle/>
        <a:p>
          <a:endParaRPr lang="en-US"/>
        </a:p>
      </dgm:t>
    </dgm:pt>
    <dgm:pt modelId="{DBA5E134-A38C-49FC-9B6E-419C0ACE1E8D}" type="sibTrans" cxnId="{356D5601-D9F8-4E4A-A389-C9B4EFBEB627}">
      <dgm:prSet/>
      <dgm:spPr/>
      <dgm:t>
        <a:bodyPr/>
        <a:lstStyle/>
        <a:p>
          <a:endParaRPr lang="en-US"/>
        </a:p>
      </dgm:t>
    </dgm:pt>
    <dgm:pt modelId="{D101DFC3-B745-41FF-ADE4-60835D40656E}" type="pres">
      <dgm:prSet presAssocID="{1AD27FAB-02BA-4D44-975C-5A7D23BD01CC}" presName="outerComposite" presStyleCnt="0">
        <dgm:presLayoutVars>
          <dgm:chMax val="5"/>
          <dgm:dir/>
          <dgm:resizeHandles val="exact"/>
        </dgm:presLayoutVars>
      </dgm:prSet>
      <dgm:spPr/>
    </dgm:pt>
    <dgm:pt modelId="{714BCA35-2B15-4DB9-9EA6-D4CBB8AF667D}" type="pres">
      <dgm:prSet presAssocID="{1AD27FAB-02BA-4D44-975C-5A7D23BD01CC}" presName="dummyMaxCanvas" presStyleCnt="0">
        <dgm:presLayoutVars/>
      </dgm:prSet>
      <dgm:spPr/>
    </dgm:pt>
    <dgm:pt modelId="{E3746639-B2FB-4A21-B2FB-EE6BD69D81ED}" type="pres">
      <dgm:prSet presAssocID="{1AD27FAB-02BA-4D44-975C-5A7D23BD01CC}" presName="FiveNodes_1" presStyleLbl="node1" presStyleIdx="0" presStyleCnt="5">
        <dgm:presLayoutVars>
          <dgm:bulletEnabled val="1"/>
        </dgm:presLayoutVars>
      </dgm:prSet>
      <dgm:spPr/>
    </dgm:pt>
    <dgm:pt modelId="{9899D6B6-2251-485B-A565-E2594691DC97}" type="pres">
      <dgm:prSet presAssocID="{1AD27FAB-02BA-4D44-975C-5A7D23BD01CC}" presName="FiveNodes_2" presStyleLbl="node1" presStyleIdx="1" presStyleCnt="5">
        <dgm:presLayoutVars>
          <dgm:bulletEnabled val="1"/>
        </dgm:presLayoutVars>
      </dgm:prSet>
      <dgm:spPr/>
    </dgm:pt>
    <dgm:pt modelId="{87E1D60B-9DB8-4051-8235-A4972A153304}" type="pres">
      <dgm:prSet presAssocID="{1AD27FAB-02BA-4D44-975C-5A7D23BD01CC}" presName="FiveNodes_3" presStyleLbl="node1" presStyleIdx="2" presStyleCnt="5">
        <dgm:presLayoutVars>
          <dgm:bulletEnabled val="1"/>
        </dgm:presLayoutVars>
      </dgm:prSet>
      <dgm:spPr/>
    </dgm:pt>
    <dgm:pt modelId="{C561CF10-593E-422F-B4FC-862326ED0F47}" type="pres">
      <dgm:prSet presAssocID="{1AD27FAB-02BA-4D44-975C-5A7D23BD01CC}" presName="FiveNodes_4" presStyleLbl="node1" presStyleIdx="3" presStyleCnt="5">
        <dgm:presLayoutVars>
          <dgm:bulletEnabled val="1"/>
        </dgm:presLayoutVars>
      </dgm:prSet>
      <dgm:spPr/>
    </dgm:pt>
    <dgm:pt modelId="{53808791-5B1B-40C0-8092-AAEF7EB4CAC5}" type="pres">
      <dgm:prSet presAssocID="{1AD27FAB-02BA-4D44-975C-5A7D23BD01CC}" presName="FiveNodes_5" presStyleLbl="node1" presStyleIdx="4" presStyleCnt="5">
        <dgm:presLayoutVars>
          <dgm:bulletEnabled val="1"/>
        </dgm:presLayoutVars>
      </dgm:prSet>
      <dgm:spPr/>
    </dgm:pt>
    <dgm:pt modelId="{92FD938D-9427-480C-8616-10D6AC526DB2}" type="pres">
      <dgm:prSet presAssocID="{1AD27FAB-02BA-4D44-975C-5A7D23BD01CC}" presName="FiveConn_1-2" presStyleLbl="fgAccFollowNode1" presStyleIdx="0" presStyleCnt="4">
        <dgm:presLayoutVars>
          <dgm:bulletEnabled val="1"/>
        </dgm:presLayoutVars>
      </dgm:prSet>
      <dgm:spPr/>
    </dgm:pt>
    <dgm:pt modelId="{564E40F2-4796-4155-8614-CBF3D430F2CA}" type="pres">
      <dgm:prSet presAssocID="{1AD27FAB-02BA-4D44-975C-5A7D23BD01CC}" presName="FiveConn_2-3" presStyleLbl="fgAccFollowNode1" presStyleIdx="1" presStyleCnt="4">
        <dgm:presLayoutVars>
          <dgm:bulletEnabled val="1"/>
        </dgm:presLayoutVars>
      </dgm:prSet>
      <dgm:spPr/>
    </dgm:pt>
    <dgm:pt modelId="{CAF3DFB1-71BE-4826-9743-2922A8D80E06}" type="pres">
      <dgm:prSet presAssocID="{1AD27FAB-02BA-4D44-975C-5A7D23BD01CC}" presName="FiveConn_3-4" presStyleLbl="fgAccFollowNode1" presStyleIdx="2" presStyleCnt="4">
        <dgm:presLayoutVars>
          <dgm:bulletEnabled val="1"/>
        </dgm:presLayoutVars>
      </dgm:prSet>
      <dgm:spPr/>
    </dgm:pt>
    <dgm:pt modelId="{D619F01B-7EF0-473D-AA2A-9EA168235E01}" type="pres">
      <dgm:prSet presAssocID="{1AD27FAB-02BA-4D44-975C-5A7D23BD01CC}" presName="FiveConn_4-5" presStyleLbl="fgAccFollowNode1" presStyleIdx="3" presStyleCnt="4">
        <dgm:presLayoutVars>
          <dgm:bulletEnabled val="1"/>
        </dgm:presLayoutVars>
      </dgm:prSet>
      <dgm:spPr/>
    </dgm:pt>
    <dgm:pt modelId="{C3EC1DE0-4B36-4AC6-A906-18B624CE4473}" type="pres">
      <dgm:prSet presAssocID="{1AD27FAB-02BA-4D44-975C-5A7D23BD01CC}" presName="FiveNodes_1_text" presStyleLbl="node1" presStyleIdx="4" presStyleCnt="5">
        <dgm:presLayoutVars>
          <dgm:bulletEnabled val="1"/>
        </dgm:presLayoutVars>
      </dgm:prSet>
      <dgm:spPr/>
    </dgm:pt>
    <dgm:pt modelId="{AE56D09E-EEDA-4EAE-BA7B-21291B6AEF20}" type="pres">
      <dgm:prSet presAssocID="{1AD27FAB-02BA-4D44-975C-5A7D23BD01CC}" presName="FiveNodes_2_text" presStyleLbl="node1" presStyleIdx="4" presStyleCnt="5">
        <dgm:presLayoutVars>
          <dgm:bulletEnabled val="1"/>
        </dgm:presLayoutVars>
      </dgm:prSet>
      <dgm:spPr/>
    </dgm:pt>
    <dgm:pt modelId="{03DD29D3-84C7-46CC-A6EF-8B8F562BF49B}" type="pres">
      <dgm:prSet presAssocID="{1AD27FAB-02BA-4D44-975C-5A7D23BD01CC}" presName="FiveNodes_3_text" presStyleLbl="node1" presStyleIdx="4" presStyleCnt="5">
        <dgm:presLayoutVars>
          <dgm:bulletEnabled val="1"/>
        </dgm:presLayoutVars>
      </dgm:prSet>
      <dgm:spPr/>
    </dgm:pt>
    <dgm:pt modelId="{28B6A951-A14D-4116-BB69-636F2723B07D}" type="pres">
      <dgm:prSet presAssocID="{1AD27FAB-02BA-4D44-975C-5A7D23BD01CC}" presName="FiveNodes_4_text" presStyleLbl="node1" presStyleIdx="4" presStyleCnt="5">
        <dgm:presLayoutVars>
          <dgm:bulletEnabled val="1"/>
        </dgm:presLayoutVars>
      </dgm:prSet>
      <dgm:spPr/>
    </dgm:pt>
    <dgm:pt modelId="{09E0C533-54C4-4AB7-86AB-FAF67D03A6B9}" type="pres">
      <dgm:prSet presAssocID="{1AD27FAB-02BA-4D44-975C-5A7D23BD01CC}" presName="FiveNodes_5_text" presStyleLbl="node1" presStyleIdx="4" presStyleCnt="5">
        <dgm:presLayoutVars>
          <dgm:bulletEnabled val="1"/>
        </dgm:presLayoutVars>
      </dgm:prSet>
      <dgm:spPr/>
    </dgm:pt>
  </dgm:ptLst>
  <dgm:cxnLst>
    <dgm:cxn modelId="{356D5601-D9F8-4E4A-A389-C9B4EFBEB627}" srcId="{1AD27FAB-02BA-4D44-975C-5A7D23BD01CC}" destId="{070A9D96-A40D-4703-AC23-CA19D2EFE794}" srcOrd="4" destOrd="0" parTransId="{5F57D9CA-5647-4777-81F6-DB587FE39CBB}" sibTransId="{DBA5E134-A38C-49FC-9B6E-419C0ACE1E8D}"/>
    <dgm:cxn modelId="{A2138609-34A2-493A-B5F9-A85D5274AE9E}" srcId="{1AD27FAB-02BA-4D44-975C-5A7D23BD01CC}" destId="{DA2B1B03-E701-4CA9-9E0B-62BD7760A038}" srcOrd="3" destOrd="0" parTransId="{630BA280-1DD5-47AA-A9C4-1DD9A92F6D85}" sibTransId="{303A5B12-5BE8-414B-A1B6-DCE8C6E12B2F}"/>
    <dgm:cxn modelId="{B1CD0022-8F2B-451C-80A0-FF721059C558}" type="presOf" srcId="{326525B9-36AF-4382-B971-206C11F1BE48}" destId="{CAF3DFB1-71BE-4826-9743-2922A8D80E06}" srcOrd="0" destOrd="0" presId="urn:microsoft.com/office/officeart/2005/8/layout/vProcess5"/>
    <dgm:cxn modelId="{80F16826-79E2-4B33-AA53-9721132352C0}" type="presOf" srcId="{1AD27FAB-02BA-4D44-975C-5A7D23BD01CC}" destId="{D101DFC3-B745-41FF-ADE4-60835D40656E}" srcOrd="0" destOrd="0" presId="urn:microsoft.com/office/officeart/2005/8/layout/vProcess5"/>
    <dgm:cxn modelId="{E0840928-FEE2-4709-B699-058CE9318780}" type="presOf" srcId="{3421FE3B-6D5A-4809-AFC5-1F53F3269914}" destId="{92FD938D-9427-480C-8616-10D6AC526DB2}" srcOrd="0" destOrd="0" presId="urn:microsoft.com/office/officeart/2005/8/layout/vProcess5"/>
    <dgm:cxn modelId="{F34F4B2A-3925-4234-BA80-17C470E20050}" srcId="{1AD27FAB-02BA-4D44-975C-5A7D23BD01CC}" destId="{28902CA5-5EB9-4945-9043-31386904DA40}" srcOrd="1" destOrd="0" parTransId="{90821D83-CC1D-4183-96E5-627287490B3A}" sibTransId="{B305284A-3BF6-4B9A-8773-0AB2001A4CE5}"/>
    <dgm:cxn modelId="{AC4E0035-0713-4A5E-8843-50A7298556F2}" type="presOf" srcId="{C661AC59-F63C-46DD-BC3B-DD9157B6B2F5}" destId="{87E1D60B-9DB8-4051-8235-A4972A153304}" srcOrd="0" destOrd="0" presId="urn:microsoft.com/office/officeart/2005/8/layout/vProcess5"/>
    <dgm:cxn modelId="{2797C83B-9167-4F4A-8E45-68700AA82348}" type="presOf" srcId="{DA2B1B03-E701-4CA9-9E0B-62BD7760A038}" destId="{28B6A951-A14D-4116-BB69-636F2723B07D}" srcOrd="1" destOrd="0" presId="urn:microsoft.com/office/officeart/2005/8/layout/vProcess5"/>
    <dgm:cxn modelId="{E68C3144-5ED6-4CED-8A73-5C11D5D58A1A}" type="presOf" srcId="{B305284A-3BF6-4B9A-8773-0AB2001A4CE5}" destId="{564E40F2-4796-4155-8614-CBF3D430F2CA}" srcOrd="0" destOrd="0" presId="urn:microsoft.com/office/officeart/2005/8/layout/vProcess5"/>
    <dgm:cxn modelId="{DA7B9549-9663-4000-96FB-8BD6ECE4413F}" type="presOf" srcId="{28902CA5-5EB9-4945-9043-31386904DA40}" destId="{AE56D09E-EEDA-4EAE-BA7B-21291B6AEF20}" srcOrd="1" destOrd="0" presId="urn:microsoft.com/office/officeart/2005/8/layout/vProcess5"/>
    <dgm:cxn modelId="{65573C86-1D71-467F-A010-E0B89DA54B8C}" type="presOf" srcId="{DA2B1B03-E701-4CA9-9E0B-62BD7760A038}" destId="{C561CF10-593E-422F-B4FC-862326ED0F47}" srcOrd="0" destOrd="0" presId="urn:microsoft.com/office/officeart/2005/8/layout/vProcess5"/>
    <dgm:cxn modelId="{C431E589-BCDC-4251-AC7A-90951680B66F}" srcId="{1AD27FAB-02BA-4D44-975C-5A7D23BD01CC}" destId="{278B856A-CC65-4C33-9072-904EA318A594}" srcOrd="0" destOrd="0" parTransId="{545A5E0C-31A7-42CD-B5BA-D0576C9283C3}" sibTransId="{3421FE3B-6D5A-4809-AFC5-1F53F3269914}"/>
    <dgm:cxn modelId="{85C00C90-BD93-4E9C-9B69-007AEF66A185}" srcId="{1AD27FAB-02BA-4D44-975C-5A7D23BD01CC}" destId="{C661AC59-F63C-46DD-BC3B-DD9157B6B2F5}" srcOrd="2" destOrd="0" parTransId="{0B27D2DB-D7F5-486B-B516-E4E78E5562D8}" sibTransId="{326525B9-36AF-4382-B971-206C11F1BE48}"/>
    <dgm:cxn modelId="{A33D6D95-3A23-4BF2-A398-075912AA1FDC}" type="presOf" srcId="{303A5B12-5BE8-414B-A1B6-DCE8C6E12B2F}" destId="{D619F01B-7EF0-473D-AA2A-9EA168235E01}" srcOrd="0" destOrd="0" presId="urn:microsoft.com/office/officeart/2005/8/layout/vProcess5"/>
    <dgm:cxn modelId="{05C3D497-08F2-4C2C-BADC-546305A659C6}" type="presOf" srcId="{28902CA5-5EB9-4945-9043-31386904DA40}" destId="{9899D6B6-2251-485B-A565-E2594691DC97}" srcOrd="0" destOrd="0" presId="urn:microsoft.com/office/officeart/2005/8/layout/vProcess5"/>
    <dgm:cxn modelId="{B9AD83CD-6357-41B9-B990-C55859AD7C5F}" type="presOf" srcId="{278B856A-CC65-4C33-9072-904EA318A594}" destId="{E3746639-B2FB-4A21-B2FB-EE6BD69D81ED}" srcOrd="0" destOrd="0" presId="urn:microsoft.com/office/officeart/2005/8/layout/vProcess5"/>
    <dgm:cxn modelId="{EB7609DC-23BD-4962-9E52-D7AD15C98754}" type="presOf" srcId="{C661AC59-F63C-46DD-BC3B-DD9157B6B2F5}" destId="{03DD29D3-84C7-46CC-A6EF-8B8F562BF49B}" srcOrd="1" destOrd="0" presId="urn:microsoft.com/office/officeart/2005/8/layout/vProcess5"/>
    <dgm:cxn modelId="{46F162E7-EEB9-4EBD-A023-C9ACF51FCB4C}" type="presOf" srcId="{070A9D96-A40D-4703-AC23-CA19D2EFE794}" destId="{53808791-5B1B-40C0-8092-AAEF7EB4CAC5}" srcOrd="0" destOrd="0" presId="urn:microsoft.com/office/officeart/2005/8/layout/vProcess5"/>
    <dgm:cxn modelId="{A7C0DAED-4CE9-4DAD-ABA5-7F3F859A62BB}" type="presOf" srcId="{278B856A-CC65-4C33-9072-904EA318A594}" destId="{C3EC1DE0-4B36-4AC6-A906-18B624CE4473}" srcOrd="1" destOrd="0" presId="urn:microsoft.com/office/officeart/2005/8/layout/vProcess5"/>
    <dgm:cxn modelId="{F6BB15F5-B7E8-4183-844D-C60D614B8DF5}" type="presOf" srcId="{070A9D96-A40D-4703-AC23-CA19D2EFE794}" destId="{09E0C533-54C4-4AB7-86AB-FAF67D03A6B9}" srcOrd="1" destOrd="0" presId="urn:microsoft.com/office/officeart/2005/8/layout/vProcess5"/>
    <dgm:cxn modelId="{1DA938EC-9DA5-463B-AE0A-A40420101E02}" type="presParOf" srcId="{D101DFC3-B745-41FF-ADE4-60835D40656E}" destId="{714BCA35-2B15-4DB9-9EA6-D4CBB8AF667D}" srcOrd="0" destOrd="0" presId="urn:microsoft.com/office/officeart/2005/8/layout/vProcess5"/>
    <dgm:cxn modelId="{AE3D85E4-EAAA-4689-B406-E56305CD7736}" type="presParOf" srcId="{D101DFC3-B745-41FF-ADE4-60835D40656E}" destId="{E3746639-B2FB-4A21-B2FB-EE6BD69D81ED}" srcOrd="1" destOrd="0" presId="urn:microsoft.com/office/officeart/2005/8/layout/vProcess5"/>
    <dgm:cxn modelId="{63688F56-CF07-4655-8889-CF80145C56B7}" type="presParOf" srcId="{D101DFC3-B745-41FF-ADE4-60835D40656E}" destId="{9899D6B6-2251-485B-A565-E2594691DC97}" srcOrd="2" destOrd="0" presId="urn:microsoft.com/office/officeart/2005/8/layout/vProcess5"/>
    <dgm:cxn modelId="{BEAD7FF4-26E3-4DFE-8C82-428BD6443D0A}" type="presParOf" srcId="{D101DFC3-B745-41FF-ADE4-60835D40656E}" destId="{87E1D60B-9DB8-4051-8235-A4972A153304}" srcOrd="3" destOrd="0" presId="urn:microsoft.com/office/officeart/2005/8/layout/vProcess5"/>
    <dgm:cxn modelId="{50E75D5D-1FD6-4943-A1AA-858DD423D683}" type="presParOf" srcId="{D101DFC3-B745-41FF-ADE4-60835D40656E}" destId="{C561CF10-593E-422F-B4FC-862326ED0F47}" srcOrd="4" destOrd="0" presId="urn:microsoft.com/office/officeart/2005/8/layout/vProcess5"/>
    <dgm:cxn modelId="{45F1A8FB-8132-408E-80BF-BA85E82453CE}" type="presParOf" srcId="{D101DFC3-B745-41FF-ADE4-60835D40656E}" destId="{53808791-5B1B-40C0-8092-AAEF7EB4CAC5}" srcOrd="5" destOrd="0" presId="urn:microsoft.com/office/officeart/2005/8/layout/vProcess5"/>
    <dgm:cxn modelId="{F7115BE5-AF1A-4192-84BD-5CAA9C4513D7}" type="presParOf" srcId="{D101DFC3-B745-41FF-ADE4-60835D40656E}" destId="{92FD938D-9427-480C-8616-10D6AC526DB2}" srcOrd="6" destOrd="0" presId="urn:microsoft.com/office/officeart/2005/8/layout/vProcess5"/>
    <dgm:cxn modelId="{A4694A78-13BF-42BD-AF63-A1173251470F}" type="presParOf" srcId="{D101DFC3-B745-41FF-ADE4-60835D40656E}" destId="{564E40F2-4796-4155-8614-CBF3D430F2CA}" srcOrd="7" destOrd="0" presId="urn:microsoft.com/office/officeart/2005/8/layout/vProcess5"/>
    <dgm:cxn modelId="{22B5AE74-DF95-4CE6-BCA6-D63EBDCE4CC7}" type="presParOf" srcId="{D101DFC3-B745-41FF-ADE4-60835D40656E}" destId="{CAF3DFB1-71BE-4826-9743-2922A8D80E06}" srcOrd="8" destOrd="0" presId="urn:microsoft.com/office/officeart/2005/8/layout/vProcess5"/>
    <dgm:cxn modelId="{F2AB9FA4-7EC4-4DDD-93EA-A39D7B46923E}" type="presParOf" srcId="{D101DFC3-B745-41FF-ADE4-60835D40656E}" destId="{D619F01B-7EF0-473D-AA2A-9EA168235E01}" srcOrd="9" destOrd="0" presId="urn:microsoft.com/office/officeart/2005/8/layout/vProcess5"/>
    <dgm:cxn modelId="{1FB4F1EF-CE2E-449A-89B3-46039852C2A0}" type="presParOf" srcId="{D101DFC3-B745-41FF-ADE4-60835D40656E}" destId="{C3EC1DE0-4B36-4AC6-A906-18B624CE4473}" srcOrd="10" destOrd="0" presId="urn:microsoft.com/office/officeart/2005/8/layout/vProcess5"/>
    <dgm:cxn modelId="{CBE8592F-F32E-4F55-B5BE-EC621F286C37}" type="presParOf" srcId="{D101DFC3-B745-41FF-ADE4-60835D40656E}" destId="{AE56D09E-EEDA-4EAE-BA7B-21291B6AEF20}" srcOrd="11" destOrd="0" presId="urn:microsoft.com/office/officeart/2005/8/layout/vProcess5"/>
    <dgm:cxn modelId="{8B842238-2858-4875-9A92-7E34F3C6BFE1}" type="presParOf" srcId="{D101DFC3-B745-41FF-ADE4-60835D40656E}" destId="{03DD29D3-84C7-46CC-A6EF-8B8F562BF49B}" srcOrd="12" destOrd="0" presId="urn:microsoft.com/office/officeart/2005/8/layout/vProcess5"/>
    <dgm:cxn modelId="{C53E6DCA-0187-4958-95FC-DAE110931CB1}" type="presParOf" srcId="{D101DFC3-B745-41FF-ADE4-60835D40656E}" destId="{28B6A951-A14D-4116-BB69-636F2723B07D}" srcOrd="13" destOrd="0" presId="urn:microsoft.com/office/officeart/2005/8/layout/vProcess5"/>
    <dgm:cxn modelId="{1546A510-55D5-45D7-8424-3B4199F2B639}" type="presParOf" srcId="{D101DFC3-B745-41FF-ADE4-60835D40656E}" destId="{09E0C533-54C4-4AB7-86AB-FAF67D03A6B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24ED3-7013-49F2-ADCC-3F36ACD27173}">
      <dsp:nvSpPr>
        <dsp:cNvPr id="0" name=""/>
        <dsp:cNvSpPr/>
      </dsp:nvSpPr>
      <dsp:spPr>
        <a:xfrm>
          <a:off x="0" y="0"/>
          <a:ext cx="8938260" cy="19581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r>
            <a:rPr lang="en-US" sz="1200" kern="1200"/>
            <a:t>This  Graph demonstrates how Hall voltage responds to the changes in magnetic field/current direction. </a:t>
          </a:r>
        </a:p>
        <a:p>
          <a:pPr marL="0" lvl="0" indent="0" algn="l" defTabSz="533400">
            <a:lnSpc>
              <a:spcPct val="90000"/>
            </a:lnSpc>
            <a:spcBef>
              <a:spcPct val="0"/>
            </a:spcBef>
            <a:spcAft>
              <a:spcPct val="35000"/>
            </a:spcAft>
            <a:buNone/>
          </a:pPr>
          <a:r>
            <a:rPr lang="en-US" sz="1200" kern="1200"/>
            <a:t>There is a steady rise in the voltage when the field is applied in one direction, and the voltage drops fast to the base line when off or constant. Forming a negative trough when reserved. Then it recovers toward zero.</a:t>
          </a:r>
        </a:p>
        <a:p>
          <a:pPr marL="57150" lvl="1" indent="-57150" algn="l" defTabSz="400050">
            <a:lnSpc>
              <a:spcPct val="90000"/>
            </a:lnSpc>
            <a:spcBef>
              <a:spcPct val="0"/>
            </a:spcBef>
            <a:spcAft>
              <a:spcPct val="15000"/>
            </a:spcAft>
            <a:buChar char="•"/>
          </a:pPr>
          <a:endParaRPr lang="en-US" sz="900" kern="1200"/>
        </a:p>
      </dsp:txBody>
      <dsp:txXfrm>
        <a:off x="57351" y="57351"/>
        <a:ext cx="6914408" cy="1843400"/>
      </dsp:txXfrm>
    </dsp:sp>
    <dsp:sp modelId="{40588F99-8CE1-4695-A073-D5085DCFBA4F}">
      <dsp:nvSpPr>
        <dsp:cNvPr id="0" name=""/>
        <dsp:cNvSpPr/>
      </dsp:nvSpPr>
      <dsp:spPr>
        <a:xfrm>
          <a:off x="1577339" y="2393235"/>
          <a:ext cx="8938260" cy="19581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Hall Effect sensors are an essential component in modern electronics and electromechanical systems. They are widely used to detect the presence of a magnetic field and to measure its strength, position, and polarity. </a:t>
          </a:r>
        </a:p>
        <a:p>
          <a:pPr marL="0" lvl="0" indent="0" algn="l" defTabSz="533400">
            <a:lnSpc>
              <a:spcPct val="90000"/>
            </a:lnSpc>
            <a:spcBef>
              <a:spcPct val="0"/>
            </a:spcBef>
            <a:spcAft>
              <a:spcPct val="35000"/>
            </a:spcAft>
            <a:buNone/>
          </a:pPr>
          <a:r>
            <a:rPr lang="en-US" sz="1200" b="0" i="0" kern="1200"/>
            <a:t>T</a:t>
          </a:r>
          <a:r>
            <a:rPr lang="en-US" sz="1200" kern="1200"/>
            <a:t>he Hall sensor works.</a:t>
          </a:r>
          <a:r>
            <a:rPr lang="en-US" sz="1200" b="0" i="0" kern="1200"/>
            <a:t> When a magnetic field is applied perpendicular to the flow of current in a conductor or semiconductor, it causes a Lorentz force that deflects charge carriers to one side of the material. This accumulation of charges leads to a measurable voltage, known as the Hall voltage.</a:t>
          </a:r>
          <a:r>
            <a:rPr lang="en-US" sz="1200" kern="1200"/>
            <a:t> </a:t>
          </a:r>
        </a:p>
        <a:p>
          <a:pPr marL="0" lvl="0" indent="0" algn="l" defTabSz="533400">
            <a:lnSpc>
              <a:spcPct val="90000"/>
            </a:lnSpc>
            <a:spcBef>
              <a:spcPct val="0"/>
            </a:spcBef>
            <a:spcAft>
              <a:spcPct val="35000"/>
            </a:spcAft>
            <a:buNone/>
          </a:pPr>
          <a:r>
            <a:rPr lang="en-US" sz="1200" kern="1200"/>
            <a:t>Some of the Hall Effect sensor applications are</a:t>
          </a:r>
          <a:r>
            <a:rPr lang="en-US" sz="1200" b="0" i="0" kern="1200"/>
            <a:t> applied across a wide range of industries and technologies like Automotive, Industrial, consumer electronics and medical devices.</a:t>
          </a:r>
          <a:r>
            <a:rPr lang="en-US" sz="1200" kern="1200"/>
            <a:t> </a:t>
          </a:r>
        </a:p>
      </dsp:txBody>
      <dsp:txXfrm>
        <a:off x="1634690" y="2450586"/>
        <a:ext cx="5973451" cy="1843400"/>
      </dsp:txXfrm>
    </dsp:sp>
    <dsp:sp modelId="{4C9F2480-22D0-4E91-870F-8883A8D4C62C}">
      <dsp:nvSpPr>
        <dsp:cNvPr id="0" name=""/>
        <dsp:cNvSpPr/>
      </dsp:nvSpPr>
      <dsp:spPr>
        <a:xfrm>
          <a:off x="7665493" y="1539285"/>
          <a:ext cx="1272766" cy="1272766"/>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46639-B2FB-4A21-B2FB-EE6BD69D81ED}">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Career skills </a:t>
          </a:r>
          <a:r>
            <a:rPr lang="en-US" sz="1600" kern="1200" dirty="0"/>
            <a:t>that I have strengthened/utilized </a:t>
          </a:r>
        </a:p>
      </dsp:txBody>
      <dsp:txXfrm>
        <a:off x="22105" y="22105"/>
        <a:ext cx="7511741" cy="710494"/>
      </dsp:txXfrm>
    </dsp:sp>
    <dsp:sp modelId="{9899D6B6-2251-485B-A565-E2594691DC97}">
      <dsp:nvSpPr>
        <dsp:cNvPr id="0" name=""/>
        <dsp:cNvSpPr/>
      </dsp:nvSpPr>
      <dsp:spPr>
        <a:xfrm>
          <a:off x="628350" y="859525"/>
          <a:ext cx="8414428" cy="754704"/>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This project has enriched my critical thinking skills. By breaking down multi-step challenges that included</a:t>
          </a:r>
        </a:p>
      </dsp:txBody>
      <dsp:txXfrm>
        <a:off x="650455" y="881630"/>
        <a:ext cx="7251309" cy="710494"/>
      </dsp:txXfrm>
    </dsp:sp>
    <dsp:sp modelId="{87E1D60B-9DB8-4051-8235-A4972A153304}">
      <dsp:nvSpPr>
        <dsp:cNvPr id="0" name=""/>
        <dsp:cNvSpPr/>
      </dsp:nvSpPr>
      <dsp:spPr>
        <a:xfrm>
          <a:off x="1256700" y="1719050"/>
          <a:ext cx="8414428" cy="754704"/>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Formulating hypotheses, data interpretation, estimating uncertainties, and extracting meaningful trends from noisy data.</a:t>
          </a:r>
        </a:p>
      </dsp:txBody>
      <dsp:txXfrm>
        <a:off x="1278805" y="1741155"/>
        <a:ext cx="7251309" cy="710494"/>
      </dsp:txXfrm>
    </dsp:sp>
    <dsp:sp modelId="{C561CF10-593E-422F-B4FC-862326ED0F47}">
      <dsp:nvSpPr>
        <dsp:cNvPr id="0" name=""/>
        <dsp:cNvSpPr/>
      </dsp:nvSpPr>
      <dsp:spPr>
        <a:xfrm>
          <a:off x="1885050" y="2578575"/>
          <a:ext cx="8414428" cy="754704"/>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 have also enriched my thought process of execution. These experiments and the trigonometry made paying attention to detail a must to obtain the correct outcome.</a:t>
          </a:r>
        </a:p>
      </dsp:txBody>
      <dsp:txXfrm>
        <a:off x="1907155" y="2600680"/>
        <a:ext cx="7251309" cy="710494"/>
      </dsp:txXfrm>
    </dsp:sp>
    <dsp:sp modelId="{53808791-5B1B-40C0-8092-AAEF7EB4CAC5}">
      <dsp:nvSpPr>
        <dsp:cNvPr id="0" name=""/>
        <dsp:cNvSpPr/>
      </dsp:nvSpPr>
      <dsp:spPr>
        <a:xfrm>
          <a:off x="2513400" y="3438100"/>
          <a:ext cx="8414428" cy="75470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Time management was important because I had to plan my time for execution and meet the required due dates.</a:t>
          </a:r>
        </a:p>
      </dsp:txBody>
      <dsp:txXfrm>
        <a:off x="2535505" y="3460205"/>
        <a:ext cx="7251309" cy="710494"/>
      </dsp:txXfrm>
    </dsp:sp>
    <dsp:sp modelId="{92FD938D-9427-480C-8616-10D6AC526DB2}">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034246" y="551353"/>
        <a:ext cx="269806" cy="369145"/>
      </dsp:txXfrm>
    </dsp:sp>
    <dsp:sp modelId="{564E40F2-4796-4155-8614-CBF3D430F2CA}">
      <dsp:nvSpPr>
        <dsp:cNvPr id="0" name=""/>
        <dsp:cNvSpPr/>
      </dsp:nvSpPr>
      <dsp:spPr>
        <a:xfrm>
          <a:off x="8552220" y="1410878"/>
          <a:ext cx="490558" cy="490558"/>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62596" y="1410878"/>
        <a:ext cx="269806" cy="369145"/>
      </dsp:txXfrm>
    </dsp:sp>
    <dsp:sp modelId="{CAF3DFB1-71BE-4826-9743-2922A8D80E06}">
      <dsp:nvSpPr>
        <dsp:cNvPr id="0" name=""/>
        <dsp:cNvSpPr/>
      </dsp:nvSpPr>
      <dsp:spPr>
        <a:xfrm>
          <a:off x="9180570" y="2257825"/>
          <a:ext cx="490558" cy="490558"/>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90946" y="2257825"/>
        <a:ext cx="269806" cy="369145"/>
      </dsp:txXfrm>
    </dsp:sp>
    <dsp:sp modelId="{D619F01B-7EF0-473D-AA2A-9EA168235E01}">
      <dsp:nvSpPr>
        <dsp:cNvPr id="0" name=""/>
        <dsp:cNvSpPr/>
      </dsp:nvSpPr>
      <dsp:spPr>
        <a:xfrm>
          <a:off x="9808920" y="3125736"/>
          <a:ext cx="490558" cy="490558"/>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19296" y="3125736"/>
        <a:ext cx="269806" cy="3691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8/30/2025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25D6-0EC7-C1D5-3B72-66F2C41A0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5186AF-CCC8-0616-EC1B-5E1525BF7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2A4FB7-2727-04E1-1F00-F18070156EFF}"/>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5" name="Footer Placeholder 4">
            <a:extLst>
              <a:ext uri="{FF2B5EF4-FFF2-40B4-BE49-F238E27FC236}">
                <a16:creationId xmlns:a16="http://schemas.microsoft.com/office/drawing/2014/main" id="{7FA56A8F-9723-0561-80E4-13B955196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21BC3-03E3-255F-AF04-BE74D20AD0E8}"/>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815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0970-5280-3EE9-B818-4FA21CE6E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B70343-90E3-9A04-63D0-58A77BD15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B43E4-4083-330A-46A4-DB6DF7542519}"/>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5" name="Footer Placeholder 4">
            <a:extLst>
              <a:ext uri="{FF2B5EF4-FFF2-40B4-BE49-F238E27FC236}">
                <a16:creationId xmlns:a16="http://schemas.microsoft.com/office/drawing/2014/main" id="{AE44E772-2189-0F92-7897-A42D9FAC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BB94B-0B20-ECE0-D73A-23D3B9264F1B}"/>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182504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F4EF7-ABE4-DD26-FF39-AA0EF172F2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E3CD93-A666-EDDE-4BFC-087CE49E6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D7674-5BE6-61D3-51ED-C88CEB5A92C8}"/>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5" name="Footer Placeholder 4">
            <a:extLst>
              <a:ext uri="{FF2B5EF4-FFF2-40B4-BE49-F238E27FC236}">
                <a16:creationId xmlns:a16="http://schemas.microsoft.com/office/drawing/2014/main" id="{3A800F7D-078C-34DC-665E-B8841478D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66702-47D4-68A8-D170-98B72F94593E}"/>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45214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4780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906052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160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18109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137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08522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49298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33621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21F5-C9A6-968A-10DA-55F61986A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25F6F-7E92-F3E3-0ADC-E55F62402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A0A3E2-605F-8C8C-686E-AF730102056E}"/>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5" name="Footer Placeholder 4">
            <a:extLst>
              <a:ext uri="{FF2B5EF4-FFF2-40B4-BE49-F238E27FC236}">
                <a16:creationId xmlns:a16="http://schemas.microsoft.com/office/drawing/2014/main" id="{AC1FC34D-1DE2-4B1D-8D9A-955BE3E48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0CDDF-18AB-7699-8F9A-173929128198}"/>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23552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3493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21718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8/30/2025</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8959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B4A6-D450-A551-3F82-B5BF4E0F2F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AB7507-D5AC-3F20-08FC-580CE9518A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3267DF-E2E7-6A09-4979-D29DB3F19D8E}"/>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5" name="Footer Placeholder 4">
            <a:extLst>
              <a:ext uri="{FF2B5EF4-FFF2-40B4-BE49-F238E27FC236}">
                <a16:creationId xmlns:a16="http://schemas.microsoft.com/office/drawing/2014/main" id="{BA91400B-8227-475B-17F2-B471C8A7F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F74C7-E288-F170-DC64-65CAB8CD44D1}"/>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255149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701A-A98D-CC4A-43AC-3CD36DC8F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3BA70-0849-4302-80DA-F4369C319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02756-7BF9-92C7-EBFC-C45440043F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44480-FF20-32EA-81DC-E99781985A0B}"/>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6" name="Footer Placeholder 5">
            <a:extLst>
              <a:ext uri="{FF2B5EF4-FFF2-40B4-BE49-F238E27FC236}">
                <a16:creationId xmlns:a16="http://schemas.microsoft.com/office/drawing/2014/main" id="{DBF9DFEA-AB80-82FD-774A-6BADA75C4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30AD9-A6EF-0E32-5C51-08692CD76BDA}"/>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17720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CF66-5752-1F03-BBDA-32654F1424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B4E10C-9AED-DF1D-CB2C-C644E119C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C0FCF-CD34-A2CC-C76B-03F6C6BC8B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1530C-1419-EB8C-B4AF-9E6E66B38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F0E97B-A994-5BED-AA2C-16A3B38EC1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B25A5-E03B-39A1-5D4F-3F04299B4C6B}"/>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8" name="Footer Placeholder 7">
            <a:extLst>
              <a:ext uri="{FF2B5EF4-FFF2-40B4-BE49-F238E27FC236}">
                <a16:creationId xmlns:a16="http://schemas.microsoft.com/office/drawing/2014/main" id="{7DF4AFB3-C9F3-BFF9-188B-203062462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B6A4E2-C885-816C-2F98-85390DFF96E1}"/>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225751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36C7-4722-1860-3B4F-7A1C3F0CAF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141D8-BF3D-A415-EB49-3946506D9494}"/>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4" name="Footer Placeholder 3">
            <a:extLst>
              <a:ext uri="{FF2B5EF4-FFF2-40B4-BE49-F238E27FC236}">
                <a16:creationId xmlns:a16="http://schemas.microsoft.com/office/drawing/2014/main" id="{3FF3C11A-0819-78EB-4A88-914E6DDEE8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E96DA8-E250-9C91-31EE-2A1FA46DD5A1}"/>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1509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EEBE4-3EF0-72D4-22CA-4A0567872DB7}"/>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3" name="Footer Placeholder 2">
            <a:extLst>
              <a:ext uri="{FF2B5EF4-FFF2-40B4-BE49-F238E27FC236}">
                <a16:creationId xmlns:a16="http://schemas.microsoft.com/office/drawing/2014/main" id="{B613365C-4062-9902-CBFD-2D0EBA72B3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F8CDA9-77D2-9FDD-7CC6-491A03BBA3D6}"/>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36158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525D-871B-5CE6-FA81-F77956FC9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942A55-9AFD-5562-7C3B-20D865CD3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B6CB8-87C4-4FB1-A98B-840754F53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697DE-88C5-E4B2-6AEC-2B667271BFD9}"/>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6" name="Footer Placeholder 5">
            <a:extLst>
              <a:ext uri="{FF2B5EF4-FFF2-40B4-BE49-F238E27FC236}">
                <a16:creationId xmlns:a16="http://schemas.microsoft.com/office/drawing/2014/main" id="{8B83E810-E59D-360D-4133-FA7D07FD8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D5C24-EA27-0C98-FDD0-3C1FF4CBB7C1}"/>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347141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814E-8E12-CFE0-4830-39F7399FD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37887-FF62-D798-BA36-CA346DD92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D1C8B3-B260-42B2-1C4A-7CF0469BD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869C4-1C13-BA64-2428-4F7825B26628}"/>
              </a:ext>
            </a:extLst>
          </p:cNvPr>
          <p:cNvSpPr>
            <a:spLocks noGrp="1"/>
          </p:cNvSpPr>
          <p:nvPr>
            <p:ph type="dt" sz="half" idx="10"/>
          </p:nvPr>
        </p:nvSpPr>
        <p:spPr/>
        <p:txBody>
          <a:bodyPr/>
          <a:lstStyle/>
          <a:p>
            <a:fld id="{25A8B15D-9EA8-47AB-A0CC-67D87304B502}" type="datetimeFigureOut">
              <a:rPr lang="en-US" smtClean="0"/>
              <a:t>8/30/2025</a:t>
            </a:fld>
            <a:endParaRPr lang="en-US"/>
          </a:p>
        </p:txBody>
      </p:sp>
      <p:sp>
        <p:nvSpPr>
          <p:cNvPr id="6" name="Footer Placeholder 5">
            <a:extLst>
              <a:ext uri="{FF2B5EF4-FFF2-40B4-BE49-F238E27FC236}">
                <a16:creationId xmlns:a16="http://schemas.microsoft.com/office/drawing/2014/main" id="{F1DEF1C3-B988-ECB0-E0EB-6F2A62772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EBD42-2975-7215-93CC-AB945D606636}"/>
              </a:ext>
            </a:extLst>
          </p:cNvPr>
          <p:cNvSpPr>
            <a:spLocks noGrp="1"/>
          </p:cNvSpPr>
          <p:nvPr>
            <p:ph type="sldNum" sz="quarter" idx="12"/>
          </p:nvPr>
        </p:nvSpPr>
        <p:spPr/>
        <p:txBody>
          <a:bodyPr/>
          <a:lstStyle/>
          <a:p>
            <a:fld id="{88C0BEAE-EC8B-46EC-8482-1CB4F8C7D00A}" type="slidenum">
              <a:rPr lang="en-US" smtClean="0"/>
              <a:t>‹#›</a:t>
            </a:fld>
            <a:endParaRPr lang="en-US"/>
          </a:p>
        </p:txBody>
      </p:sp>
    </p:spTree>
    <p:extLst>
      <p:ext uri="{BB962C8B-B14F-4D97-AF65-F5344CB8AC3E}">
        <p14:creationId xmlns:p14="http://schemas.microsoft.com/office/powerpoint/2010/main" val="345663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07D1E-8346-B025-BF20-315FDEC93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F8E2C-9878-00C2-D255-252AB4F0A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24E49-6E47-4719-E71A-6FCE5240E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A8B15D-9EA8-47AB-A0CC-67D87304B502}" type="datetimeFigureOut">
              <a:rPr lang="en-US" smtClean="0"/>
              <a:t>8/30/2025</a:t>
            </a:fld>
            <a:endParaRPr lang="en-US"/>
          </a:p>
        </p:txBody>
      </p:sp>
      <p:sp>
        <p:nvSpPr>
          <p:cNvPr id="5" name="Footer Placeholder 4">
            <a:extLst>
              <a:ext uri="{FF2B5EF4-FFF2-40B4-BE49-F238E27FC236}">
                <a16:creationId xmlns:a16="http://schemas.microsoft.com/office/drawing/2014/main" id="{2E925B32-35B1-FC1D-ECE0-5BFBFF3622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3C0C99-E59A-63DD-53A5-BC3319DD7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C0BEAE-EC8B-46EC-8482-1CB4F8C7D00A}" type="slidenum">
              <a:rPr lang="en-US" smtClean="0"/>
              <a:t>‹#›</a:t>
            </a:fld>
            <a:endParaRPr lang="en-US"/>
          </a:p>
        </p:txBody>
      </p:sp>
    </p:spTree>
    <p:extLst>
      <p:ext uri="{BB962C8B-B14F-4D97-AF65-F5344CB8AC3E}">
        <p14:creationId xmlns:p14="http://schemas.microsoft.com/office/powerpoint/2010/main" val="3158996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8/30/2025</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75627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Dark floating bulbs with one lit up brightly">
            <a:extLst>
              <a:ext uri="{FF2B5EF4-FFF2-40B4-BE49-F238E27FC236}">
                <a16:creationId xmlns:a16="http://schemas.microsoft.com/office/drawing/2014/main" id="{BABD14C8-3B75-8620-293D-370B6FB47300}"/>
              </a:ext>
            </a:extLst>
          </p:cNvPr>
          <p:cNvPicPr>
            <a:picLocks noChangeAspect="1"/>
          </p:cNvPicPr>
          <p:nvPr/>
        </p:nvPicPr>
        <p:blipFill>
          <a:blip r:embed="rId2"/>
          <a:srcRect t="4505" b="24572"/>
          <a:stretch>
            <a:fillRect/>
          </a:stretch>
        </p:blipFill>
        <p:spPr>
          <a:xfrm>
            <a:off x="1" y="10"/>
            <a:ext cx="9669642" cy="6857990"/>
          </a:xfrm>
          <a:prstGeom prst="rect">
            <a:avLst/>
          </a:prstGeom>
        </p:spPr>
      </p:pic>
      <p:sp>
        <p:nvSpPr>
          <p:cNvPr id="83" name="Rectangle 8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A0A2FA0-02FE-D886-FB79-D695BF3FDD98}"/>
              </a:ext>
            </a:extLst>
          </p:cNvPr>
          <p:cNvSpPr txBox="1"/>
          <p:nvPr/>
        </p:nvSpPr>
        <p:spPr>
          <a:xfrm>
            <a:off x="6702251" y="251209"/>
            <a:ext cx="5265335" cy="5925754"/>
          </a:xfrm>
          <a:prstGeom prst="rect">
            <a:avLst/>
          </a:prstGeom>
        </p:spPr>
        <p:txBody>
          <a:bodyPr vert="horz" lIns="91440" tIns="45720" rIns="91440" bIns="45720" rtlCol="0">
            <a:normAutofit fontScale="85000" lnSpcReduction="20000"/>
          </a:bodyPr>
          <a:lstStyle/>
          <a:p>
            <a:pPr indent="-228600" algn="ctr">
              <a:lnSpc>
                <a:spcPct val="90000"/>
              </a:lnSpc>
              <a:spcAft>
                <a:spcPts val="600"/>
              </a:spcAft>
              <a:buFont typeface="Arial" panose="020B0604020202020204" pitchFamily="34" charset="0"/>
              <a:buChar char="•"/>
            </a:pPr>
            <a:r>
              <a:rPr lang="en-US" sz="2200" b="1" dirty="0"/>
              <a:t>This slide presentation is about applied physics.</a:t>
            </a:r>
          </a:p>
          <a:p>
            <a:pPr indent="-228600" algn="ctr">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b="1" dirty="0"/>
          </a:p>
          <a:p>
            <a:pPr algn="r">
              <a:lnSpc>
                <a:spcPct val="90000"/>
              </a:lnSpc>
              <a:spcAft>
                <a:spcPts val="600"/>
              </a:spcAft>
            </a:pPr>
            <a:endParaRPr lang="en-US" sz="1600" b="1" dirty="0"/>
          </a:p>
          <a:p>
            <a:pPr algn="r">
              <a:lnSpc>
                <a:spcPct val="90000"/>
              </a:lnSpc>
              <a:spcAft>
                <a:spcPts val="600"/>
              </a:spcAft>
            </a:pPr>
            <a:endParaRPr lang="en-US" sz="1600" b="1" dirty="0"/>
          </a:p>
          <a:p>
            <a:pPr algn="r">
              <a:lnSpc>
                <a:spcPct val="90000"/>
              </a:lnSpc>
              <a:spcAft>
                <a:spcPts val="600"/>
              </a:spcAft>
            </a:pPr>
            <a:endParaRPr lang="en-US" sz="1600" b="1" dirty="0"/>
          </a:p>
          <a:p>
            <a:pPr algn="r">
              <a:lnSpc>
                <a:spcPct val="90000"/>
              </a:lnSpc>
              <a:spcAft>
                <a:spcPts val="600"/>
              </a:spcAft>
            </a:pPr>
            <a:r>
              <a:rPr lang="en-US" sz="1600" b="1" dirty="0"/>
              <a:t>I will be using a transducer to perform physical measurements and analyze the problems that occur in nature. Logarithms and trigonometry will be applied to my results.</a:t>
            </a:r>
          </a:p>
          <a:p>
            <a:pPr indent="-228600" algn="r">
              <a:lnSpc>
                <a:spcPct val="90000"/>
              </a:lnSpc>
              <a:spcAft>
                <a:spcPts val="600"/>
              </a:spcAft>
              <a:buFont typeface="Arial" panose="020B0604020202020204" pitchFamily="34" charset="0"/>
              <a:buChar char="•"/>
            </a:pPr>
            <a:endParaRPr lang="en-US" sz="1200" b="1" dirty="0"/>
          </a:p>
          <a:p>
            <a:pPr indent="-228600">
              <a:lnSpc>
                <a:spcPct val="90000"/>
              </a:lnSpc>
              <a:spcAft>
                <a:spcPts val="600"/>
              </a:spcAft>
              <a:buFont typeface="Arial" panose="020B0604020202020204" pitchFamily="34" charset="0"/>
              <a:buChar char="•"/>
            </a:pPr>
            <a:endParaRPr lang="en-US" sz="500" b="1" dirty="0"/>
          </a:p>
          <a:p>
            <a:pPr indent="-228600" algn="r">
              <a:lnSpc>
                <a:spcPct val="90000"/>
              </a:lnSpc>
              <a:spcAft>
                <a:spcPts val="600"/>
              </a:spcAft>
              <a:buFont typeface="Arial" panose="020B0604020202020204" pitchFamily="34" charset="0"/>
              <a:buChar char="•"/>
            </a:pPr>
            <a:endParaRPr lang="en-US" sz="1600" b="1" dirty="0"/>
          </a:p>
          <a:p>
            <a:pPr indent="-228600" algn="r">
              <a:lnSpc>
                <a:spcPct val="90000"/>
              </a:lnSpc>
              <a:spcAft>
                <a:spcPts val="600"/>
              </a:spcAft>
              <a:buFont typeface="Arial" panose="020B0604020202020204" pitchFamily="34" charset="0"/>
              <a:buChar char="•"/>
            </a:pPr>
            <a:endParaRPr lang="en-US" sz="1600" b="1" dirty="0"/>
          </a:p>
          <a:p>
            <a:pPr indent="-228600" algn="r">
              <a:lnSpc>
                <a:spcPct val="90000"/>
              </a:lnSpc>
              <a:spcAft>
                <a:spcPts val="600"/>
              </a:spcAft>
              <a:buFont typeface="Arial" panose="020B0604020202020204" pitchFamily="34" charset="0"/>
              <a:buChar char="•"/>
            </a:pPr>
            <a:endParaRPr lang="en-US" sz="1600" b="1" dirty="0"/>
          </a:p>
          <a:p>
            <a:pPr indent="-228600" algn="r">
              <a:lnSpc>
                <a:spcPct val="90000"/>
              </a:lnSpc>
              <a:spcAft>
                <a:spcPts val="600"/>
              </a:spcAft>
              <a:buFont typeface="Arial" panose="020B0604020202020204" pitchFamily="34" charset="0"/>
              <a:buChar char="•"/>
            </a:pPr>
            <a:r>
              <a:rPr lang="en-US" sz="1600" b="1" dirty="0"/>
              <a:t> Included my experiments on</a:t>
            </a:r>
          </a:p>
          <a:p>
            <a:pPr indent="-228600" algn="r">
              <a:lnSpc>
                <a:spcPct val="90000"/>
              </a:lnSpc>
              <a:spcAft>
                <a:spcPts val="600"/>
              </a:spcAft>
              <a:buFont typeface="Arial" panose="020B0604020202020204" pitchFamily="34" charset="0"/>
              <a:buChar char="•"/>
            </a:pPr>
            <a:endParaRPr lang="en-US" sz="1600" b="1" dirty="0"/>
          </a:p>
          <a:p>
            <a:pPr lvl="1" indent="-228600" algn="r">
              <a:lnSpc>
                <a:spcPct val="90000"/>
              </a:lnSpc>
              <a:spcAft>
                <a:spcPts val="600"/>
              </a:spcAft>
              <a:buFont typeface="Arial" panose="020B0604020202020204" pitchFamily="34" charset="0"/>
              <a:buChar char="•"/>
            </a:pPr>
            <a:r>
              <a:rPr lang="en-US" sz="1600" b="1" dirty="0"/>
              <a:t>Force and motion</a:t>
            </a:r>
          </a:p>
          <a:p>
            <a:pPr lvl="1" indent="-228600" algn="r">
              <a:lnSpc>
                <a:spcPct val="90000"/>
              </a:lnSpc>
              <a:spcAft>
                <a:spcPts val="600"/>
              </a:spcAft>
              <a:buFont typeface="Arial" panose="020B0604020202020204" pitchFamily="34" charset="0"/>
              <a:buChar char="•"/>
            </a:pPr>
            <a:r>
              <a:rPr lang="en-US" sz="1600" b="1" dirty="0"/>
              <a:t>Matter and energy</a:t>
            </a:r>
          </a:p>
          <a:p>
            <a:pPr lvl="1" indent="-228600" algn="r">
              <a:lnSpc>
                <a:spcPct val="90000"/>
              </a:lnSpc>
              <a:spcAft>
                <a:spcPts val="600"/>
              </a:spcAft>
              <a:buFont typeface="Arial" panose="020B0604020202020204" pitchFamily="34" charset="0"/>
              <a:buChar char="•"/>
            </a:pPr>
            <a:r>
              <a:rPr lang="en-US" sz="1600" b="1" dirty="0"/>
              <a:t>Energy conservation</a:t>
            </a:r>
          </a:p>
          <a:p>
            <a:pPr lvl="1" indent="-228600" algn="r">
              <a:lnSpc>
                <a:spcPct val="90000"/>
              </a:lnSpc>
              <a:spcAft>
                <a:spcPts val="600"/>
              </a:spcAft>
              <a:buFont typeface="Arial" panose="020B0604020202020204" pitchFamily="34" charset="0"/>
              <a:buChar char="•"/>
            </a:pPr>
            <a:r>
              <a:rPr lang="en-US" sz="1600" b="1" dirty="0"/>
              <a:t>Electricity and magnetism </a:t>
            </a:r>
          </a:p>
          <a:p>
            <a:pPr lvl="1" indent="-228600" algn="r">
              <a:lnSpc>
                <a:spcPct val="90000"/>
              </a:lnSpc>
              <a:spcAft>
                <a:spcPts val="600"/>
              </a:spcAft>
              <a:buFont typeface="Arial" panose="020B0604020202020204" pitchFamily="34" charset="0"/>
              <a:buChar char="•"/>
            </a:pPr>
            <a:r>
              <a:rPr lang="en-US" sz="1600" b="1" dirty="0"/>
              <a:t>Heat and light</a:t>
            </a:r>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r>
              <a:rPr lang="en-US" sz="500" dirty="0"/>
              <a:t>  </a:t>
            </a:r>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p:txBody>
      </p:sp>
    </p:spTree>
    <p:extLst>
      <p:ext uri="{BB962C8B-B14F-4D97-AF65-F5344CB8AC3E}">
        <p14:creationId xmlns:p14="http://schemas.microsoft.com/office/powerpoint/2010/main" val="2534703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4769D9-FDB0-4A7D-ADED-70FACB811CF0}"/>
              </a:ext>
            </a:extLst>
          </p:cNvPr>
          <p:cNvPicPr>
            <a:picLocks noChangeAspect="1"/>
          </p:cNvPicPr>
          <p:nvPr/>
        </p:nvPicPr>
        <p:blipFill>
          <a:blip r:embed="rId2"/>
          <a:stretch>
            <a:fillRect/>
          </a:stretch>
        </p:blipFill>
        <p:spPr>
          <a:xfrm>
            <a:off x="1517345" y="5274009"/>
            <a:ext cx="3409403" cy="548640"/>
          </a:xfrm>
          <a:prstGeom prst="rect">
            <a:avLst/>
          </a:prstGeom>
        </p:spPr>
      </p:pic>
      <p:pic>
        <p:nvPicPr>
          <p:cNvPr id="10" name="Picture 9">
            <a:extLst>
              <a:ext uri="{FF2B5EF4-FFF2-40B4-BE49-F238E27FC236}">
                <a16:creationId xmlns:a16="http://schemas.microsoft.com/office/drawing/2014/main" id="{C1B3EF1A-9D73-4ECF-8D33-EFD5F820034A}"/>
              </a:ext>
            </a:extLst>
          </p:cNvPr>
          <p:cNvPicPr>
            <a:picLocks noChangeAspect="1"/>
          </p:cNvPicPr>
          <p:nvPr/>
        </p:nvPicPr>
        <p:blipFill>
          <a:blip r:embed="rId2"/>
          <a:stretch>
            <a:fillRect/>
          </a:stretch>
        </p:blipFill>
        <p:spPr>
          <a:xfrm>
            <a:off x="1517345" y="3146883"/>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0" y="10871"/>
            <a:ext cx="2879001" cy="769417"/>
          </a:xfrm>
        </p:spPr>
        <p:txBody>
          <a:bodyPr>
            <a:normAutofit fontScale="90000"/>
          </a:bodyPr>
          <a:lstStyle/>
          <a:p>
            <a:pPr algn="r"/>
            <a:r>
              <a:rPr lang="en-US" sz="4400" b="1" dirty="0"/>
              <a:t>Data </a:t>
            </a:r>
            <a:r>
              <a:rPr lang="en-US" b="1" dirty="0"/>
              <a:t>Analysis</a:t>
            </a:r>
            <a:endParaRPr lang="en-US" sz="44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pPr lvl="1" algn="ctr"/>
                <a:r>
                  <a:rPr lang="en-US" dirty="0"/>
                  <a:t>Average velocity from the table </a:t>
                </a:r>
              </a:p>
              <a:p>
                <a:pPr algn="ctr"/>
                <a:endParaRPr lang="en-US" dirty="0"/>
              </a:p>
              <a:p>
                <a:pPr marL="0" indent="0" algn="ctr">
                  <a:buNone/>
                </a:pPr>
                <a:endParaRPr lang="en-US" dirty="0"/>
              </a:p>
              <a:p>
                <a:pPr algn="ctr"/>
                <a:endParaRPr lang="en-US" dirty="0"/>
              </a:p>
              <a:p>
                <a:pPr algn="ctr"/>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t="-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4754" cy="5955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815742" cy="7173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815742" cy="717376"/>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99C8000-0337-42DB-B74E-F41FE05FC467}"/>
              </a:ext>
            </a:extLst>
          </p:cNvPr>
          <p:cNvSpPr txBox="1"/>
          <p:nvPr/>
        </p:nvSpPr>
        <p:spPr>
          <a:xfrm>
            <a:off x="3717914" y="5203942"/>
            <a:ext cx="1126390" cy="365760"/>
          </a:xfrm>
          <a:prstGeom prst="rect">
            <a:avLst/>
          </a:prstGeom>
          <a:noFill/>
        </p:spPr>
        <p:txBody>
          <a:bodyPr wrap="square" rtlCol="0">
            <a:spAutoFit/>
          </a:bodyPr>
          <a:lstStyle/>
          <a:p>
            <a:pPr algn="ctr"/>
            <a:r>
              <a:rPr lang="en-US" dirty="0"/>
              <a:t>0/0</a:t>
            </a:r>
          </a:p>
        </p:txBody>
      </p:sp>
      <p:sp>
        <p:nvSpPr>
          <p:cNvPr id="12" name="TextBox 11">
            <a:extLst>
              <a:ext uri="{FF2B5EF4-FFF2-40B4-BE49-F238E27FC236}">
                <a16:creationId xmlns:a16="http://schemas.microsoft.com/office/drawing/2014/main" id="{C55874EC-A3B0-439C-ADEB-52723C07BA30}"/>
              </a:ext>
            </a:extLst>
          </p:cNvPr>
          <p:cNvSpPr txBox="1"/>
          <p:nvPr/>
        </p:nvSpPr>
        <p:spPr>
          <a:xfrm>
            <a:off x="3717914" y="3076816"/>
            <a:ext cx="1126390" cy="365760"/>
          </a:xfrm>
          <a:prstGeom prst="rect">
            <a:avLst/>
          </a:prstGeom>
          <a:noFill/>
        </p:spPr>
        <p:txBody>
          <a:bodyPr wrap="square" rtlCol="0">
            <a:spAutoFit/>
          </a:bodyPr>
          <a:lstStyle/>
          <a:p>
            <a:pPr algn="ctr"/>
            <a:r>
              <a:rPr lang="en-US" dirty="0"/>
              <a:t>m/s</a:t>
            </a:r>
          </a:p>
        </p:txBody>
      </p:sp>
      <p:sp>
        <p:nvSpPr>
          <p:cNvPr id="13" name="TextBox 12">
            <a:extLst>
              <a:ext uri="{FF2B5EF4-FFF2-40B4-BE49-F238E27FC236}">
                <a16:creationId xmlns:a16="http://schemas.microsoft.com/office/drawing/2014/main" id="{E5D0E75C-5A4F-413E-8467-45093B841178}"/>
              </a:ext>
            </a:extLst>
          </p:cNvPr>
          <p:cNvSpPr txBox="1"/>
          <p:nvPr/>
        </p:nvSpPr>
        <p:spPr>
          <a:xfrm>
            <a:off x="2401170" y="5203942"/>
            <a:ext cx="1126390" cy="365760"/>
          </a:xfrm>
          <a:prstGeom prst="rect">
            <a:avLst/>
          </a:prstGeom>
          <a:noFill/>
        </p:spPr>
        <p:txBody>
          <a:bodyPr wrap="square" rtlCol="0">
            <a:spAutoFit/>
          </a:bodyPr>
          <a:lstStyle/>
          <a:p>
            <a:pPr algn="ctr"/>
            <a:r>
              <a:rPr lang="en-US" dirty="0"/>
              <a:t>2.3</a:t>
            </a:r>
          </a:p>
        </p:txBody>
      </p:sp>
      <p:sp>
        <p:nvSpPr>
          <p:cNvPr id="14" name="TextBox 13">
            <a:extLst>
              <a:ext uri="{FF2B5EF4-FFF2-40B4-BE49-F238E27FC236}">
                <a16:creationId xmlns:a16="http://schemas.microsoft.com/office/drawing/2014/main" id="{62CAD3F9-C187-4247-875C-34C36A9BEF0D}"/>
              </a:ext>
            </a:extLst>
          </p:cNvPr>
          <p:cNvSpPr txBox="1"/>
          <p:nvPr/>
        </p:nvSpPr>
        <p:spPr>
          <a:xfrm>
            <a:off x="2401170" y="3076816"/>
            <a:ext cx="1126390" cy="365760"/>
          </a:xfrm>
          <a:prstGeom prst="rect">
            <a:avLst/>
          </a:prstGeom>
          <a:noFill/>
        </p:spPr>
        <p:txBody>
          <a:bodyPr wrap="square" rtlCol="0">
            <a:spAutoFit/>
          </a:bodyPr>
          <a:lstStyle/>
          <a:p>
            <a:pPr algn="ctr"/>
            <a:r>
              <a:rPr lang="en-US" dirty="0"/>
              <a:t>335</a:t>
            </a:r>
          </a:p>
        </p:txBody>
      </p:sp>
    </p:spTree>
    <p:extLst>
      <p:ext uri="{BB962C8B-B14F-4D97-AF65-F5344CB8AC3E}">
        <p14:creationId xmlns:p14="http://schemas.microsoft.com/office/powerpoint/2010/main" val="258919807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45072" y="1289765"/>
            <a:ext cx="3651101" cy="4270963"/>
          </a:xfrm>
        </p:spPr>
        <p:txBody>
          <a:bodyPr anchor="ctr">
            <a:normAutofit/>
          </a:bodyPr>
          <a:lstStyle/>
          <a:p>
            <a:pPr algn="ctr"/>
            <a:r>
              <a:rPr lang="en-US" sz="5600" b="1">
                <a:solidFill>
                  <a:srgbClr val="FFFFFF"/>
                </a:solidFill>
              </a:rPr>
              <a:t>Conclusions</a:t>
            </a:r>
          </a:p>
        </p:txBody>
      </p:sp>
      <p:sp>
        <p:nvSpPr>
          <p:cNvPr id="3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6297233" y="518400"/>
            <a:ext cx="4771607" cy="5837949"/>
          </a:xfrm>
        </p:spPr>
        <p:txBody>
          <a:bodyPr anchor="ctr">
            <a:normAutofit/>
          </a:bodyPr>
          <a:lstStyle/>
          <a:p>
            <a:pPr marL="457200" lvl="1" indent="0">
              <a:buNone/>
            </a:pPr>
            <a:endParaRPr lang="en-US" sz="1900">
              <a:solidFill>
                <a:schemeClr val="tx1">
                  <a:alpha val="80000"/>
                </a:schemeClr>
              </a:solidFill>
              <a:latin typeface="Calibri" panose="020F0502020204030204" pitchFamily="34" charset="0"/>
              <a:cs typeface="Calibri" panose="020F0502020204030204" pitchFamily="34" charset="0"/>
            </a:endParaRPr>
          </a:p>
          <a:p>
            <a:pPr marL="457200" lvl="1" indent="0">
              <a:buNone/>
            </a:pPr>
            <a:r>
              <a:rPr lang="en-US" sz="1900" b="1">
                <a:solidFill>
                  <a:schemeClr val="tx1">
                    <a:alpha val="80000"/>
                  </a:schemeClr>
                </a:solidFill>
                <a:latin typeface="Calibri" panose="020F0502020204030204" pitchFamily="34" charset="0"/>
                <a:cs typeface="Calibri" panose="020F0502020204030204" pitchFamily="34" charset="0"/>
              </a:rPr>
              <a:t>                                                                                                                                     Time of flight sensing</a:t>
            </a:r>
          </a:p>
          <a:p>
            <a:pPr marL="457200" lvl="1" indent="0">
              <a:buNone/>
            </a:pPr>
            <a:r>
              <a:rPr lang="en-US" sz="1900">
                <a:solidFill>
                  <a:schemeClr val="tx1">
                    <a:alpha val="80000"/>
                  </a:schemeClr>
                </a:solidFill>
                <a:latin typeface="Calibri" panose="020F0502020204030204" pitchFamily="34" charset="0"/>
                <a:cs typeface="Calibri" panose="020F0502020204030204" pitchFamily="34" charset="0"/>
              </a:rPr>
              <a:t>As the distance between the ultrasonic sensor and the ruler increases, the time it takes for the ultrasonic wave to travel also increases.</a:t>
            </a:r>
          </a:p>
          <a:p>
            <a:pPr marL="457200" lvl="1" indent="0">
              <a:buNone/>
            </a:pPr>
            <a:r>
              <a:rPr lang="en-US" sz="1900">
                <a:solidFill>
                  <a:schemeClr val="tx1">
                    <a:alpha val="80000"/>
                  </a:schemeClr>
                </a:solidFill>
                <a:latin typeface="Calibri" panose="020F0502020204030204" pitchFamily="34" charset="0"/>
                <a:cs typeface="Calibri" panose="020F0502020204030204" pitchFamily="34" charset="0"/>
              </a:rPr>
              <a:t>The velocity of the ultrasonic wave remains constant in -given medium unless the temperature or pressure changes.</a:t>
            </a:r>
          </a:p>
          <a:p>
            <a:pPr marL="0" lvl="0" indent="0">
              <a:buNone/>
            </a:pPr>
            <a:endParaRPr lang="en-US" sz="1900">
              <a:solidFill>
                <a:schemeClr val="tx1">
                  <a:alpha val="80000"/>
                </a:schemeClr>
              </a:solidFill>
              <a:latin typeface="Calibri" panose="020F0502020204030204" pitchFamily="34" charset="0"/>
              <a:cs typeface="Calibri" panose="020F0502020204030204" pitchFamily="34" charset="0"/>
            </a:endParaRPr>
          </a:p>
          <a:p>
            <a:pPr marL="0" lvl="0" indent="0">
              <a:buNone/>
            </a:pPr>
            <a:r>
              <a:rPr lang="en-US" sz="1900">
                <a:solidFill>
                  <a:schemeClr val="tx1">
                    <a:alpha val="80000"/>
                  </a:schemeClr>
                </a:solidFill>
                <a:latin typeface="Calibri" panose="020F0502020204030204" pitchFamily="34" charset="0"/>
                <a:cs typeface="Calibri" panose="020F0502020204030204" pitchFamily="34" charset="0"/>
              </a:rPr>
              <a:t>The velocity of an ultrasonic echo is influenced by external environmental parameters like temperature, humidity, and atmospheric pressure on the speed of sound. The sensing range decreases as the temperature increases.</a:t>
            </a:r>
          </a:p>
          <a:p>
            <a:pPr marL="0" lvl="0" indent="0">
              <a:buNone/>
            </a:pPr>
            <a:r>
              <a:rPr lang="en-US" sz="1900">
                <a:solidFill>
                  <a:schemeClr val="tx1">
                    <a:alpha val="80000"/>
                  </a:schemeClr>
                </a:solidFill>
                <a:latin typeface="Calibri" panose="020F0502020204030204" pitchFamily="34" charset="0"/>
                <a:cs typeface="Calibri" panose="020F0502020204030204" pitchFamily="34" charset="0"/>
              </a:rPr>
              <a:t> Airborne debris, such as dust, can weaken the ultrasonic energy and alter the field of view of the sensor, which affects the results.</a:t>
            </a:r>
          </a:p>
        </p:txBody>
      </p:sp>
      <p:sp>
        <p:nvSpPr>
          <p:cNvPr id="4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4" name="Straight Connector 4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73168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03F41AC-F690-4E67-BC22-50049D14C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9BBCA1-89BA-4CF6-9CE0-7E8BEB04C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descr="3D square and rectangle">
            <a:extLst>
              <a:ext uri="{FF2B5EF4-FFF2-40B4-BE49-F238E27FC236}">
                <a16:creationId xmlns:a16="http://schemas.microsoft.com/office/drawing/2014/main" id="{8E209D5E-45EE-4B12-C18F-A35645D0F844}"/>
              </a:ext>
            </a:extLst>
          </p:cNvPr>
          <p:cNvPicPr>
            <a:picLocks noChangeAspect="1"/>
          </p:cNvPicPr>
          <p:nvPr/>
        </p:nvPicPr>
        <p:blipFill>
          <a:blip r:embed="rId2">
            <a:alphaModFix amt="40000"/>
          </a:blip>
          <a:srcRect l="14387" r="32341" b="-2"/>
          <a:stretch>
            <a:fillRect/>
          </a:stretch>
        </p:blipFill>
        <p:spPr>
          <a:xfrm>
            <a:off x="6902452" y="6716"/>
            <a:ext cx="5289548" cy="6851284"/>
          </a:xfrm>
          <a:prstGeom prst="rect">
            <a:avLst/>
          </a:prstGeom>
          <a:effectLst>
            <a:softEdge rad="444500"/>
          </a:effectLst>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78043" y="590062"/>
            <a:ext cx="5347266" cy="2838938"/>
          </a:xfrm>
        </p:spPr>
        <p:txBody>
          <a:bodyPr>
            <a:normAutofit/>
          </a:bodyPr>
          <a:lstStyle/>
          <a:p>
            <a:pPr algn="l"/>
            <a:r>
              <a:rPr lang="en-US" sz="5600" dirty="0"/>
              <a:t>TECH204 </a:t>
            </a:r>
            <a:br>
              <a:rPr lang="en-US" sz="5600" dirty="0"/>
            </a:br>
            <a:r>
              <a:rPr lang="en-US" sz="5600" dirty="0"/>
              <a:t>Project Part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78043" y="3739764"/>
            <a:ext cx="5324405" cy="1198120"/>
          </a:xfrm>
        </p:spPr>
        <p:txBody>
          <a:bodyPr>
            <a:normAutofit/>
          </a:bodyPr>
          <a:lstStyle/>
          <a:p>
            <a:pPr algn="l"/>
            <a:r>
              <a:rPr lang="en-US" sz="2000" dirty="0"/>
              <a:t>Gravitational Acceleration of a Free-Falling Object</a:t>
            </a:r>
          </a:p>
        </p:txBody>
      </p:sp>
      <p:grpSp>
        <p:nvGrpSpPr>
          <p:cNvPr id="20" name="Group 19">
            <a:extLst>
              <a:ext uri="{FF2B5EF4-FFF2-40B4-BE49-F238E27FC236}">
                <a16:creationId xmlns:a16="http://schemas.microsoft.com/office/drawing/2014/main" id="{8B65D8A2-EC69-49A4-8897-4C4FE08B7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2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5" name="Straight Connector 2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280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1578043" y="590062"/>
            <a:ext cx="5347266" cy="2838938"/>
          </a:xfrm>
          <a:prstGeom prst="ellipse">
            <a:avLst/>
          </a:prstGeom>
        </p:spPr>
        <p:txBody>
          <a:bodyPr vert="horz" lIns="91440" tIns="45720" rIns="91440" bIns="45720" rtlCol="0" anchor="b">
            <a:normAutofit/>
          </a:bodyPr>
          <a:lstStyle/>
          <a:p>
            <a:r>
              <a:rPr lang="en-US" sz="5600" kern="1200">
                <a:solidFill>
                  <a:srgbClr val="FFFFFF"/>
                </a:solidFill>
                <a:latin typeface="+mj-lt"/>
                <a:ea typeface="+mj-ea"/>
                <a:cs typeface="+mj-cs"/>
              </a:rPr>
              <a:t>Excel Table </a:t>
            </a:r>
            <a:br>
              <a:rPr lang="en-US" sz="5600" kern="1200">
                <a:solidFill>
                  <a:srgbClr val="FFFFFF"/>
                </a:solidFill>
                <a:latin typeface="+mj-lt"/>
                <a:ea typeface="+mj-ea"/>
                <a:cs typeface="+mj-cs"/>
              </a:rPr>
            </a:br>
            <a:endParaRPr lang="en-US" sz="5600" kern="1200">
              <a:solidFill>
                <a:srgbClr val="FFFFFF"/>
              </a:solidFill>
              <a:latin typeface="+mj-lt"/>
              <a:ea typeface="+mj-ea"/>
              <a:cs typeface="+mj-cs"/>
            </a:endParaRPr>
          </a:p>
        </p:txBody>
      </p:sp>
      <p:grpSp>
        <p:nvGrpSpPr>
          <p:cNvPr id="59" name="Group 58">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6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6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62"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63" name="Straight Connector 6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7" name="Picture 6" descr="A black and white table with numbers&#10;&#10;AI-generated content may be incorrect.">
            <a:extLst>
              <a:ext uri="{FF2B5EF4-FFF2-40B4-BE49-F238E27FC236}">
                <a16:creationId xmlns:a16="http://schemas.microsoft.com/office/drawing/2014/main" id="{AACE6B7D-4581-D5D0-81EB-3AF25E8F8FDC}"/>
              </a:ext>
            </a:extLst>
          </p:cNvPr>
          <p:cNvPicPr>
            <a:picLocks noChangeAspect="1"/>
          </p:cNvPicPr>
          <p:nvPr/>
        </p:nvPicPr>
        <p:blipFill>
          <a:blip r:embed="rId2"/>
          <a:stretch>
            <a:fillRect/>
          </a:stretch>
        </p:blipFill>
        <p:spPr>
          <a:xfrm>
            <a:off x="8408710" y="540000"/>
            <a:ext cx="2488984" cy="5778000"/>
          </a:xfrm>
          <a:prstGeom prst="rect">
            <a:avLst/>
          </a:prstGeom>
        </p:spPr>
      </p:pic>
    </p:spTree>
    <p:extLst>
      <p:ext uri="{BB962C8B-B14F-4D97-AF65-F5344CB8AC3E}">
        <p14:creationId xmlns:p14="http://schemas.microsoft.com/office/powerpoint/2010/main" val="1477227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kern="1200">
                <a:solidFill>
                  <a:schemeClr val="tx1"/>
                </a:solidFill>
                <a:latin typeface="+mj-lt"/>
                <a:ea typeface="+mj-ea"/>
                <a:cs typeface="+mj-cs"/>
              </a:rPr>
              <a:t>Excel Graph</a:t>
            </a:r>
            <a:br>
              <a:rPr lang="en-US" kern="1200">
                <a:solidFill>
                  <a:schemeClr val="tx1"/>
                </a:solidFill>
                <a:latin typeface="+mj-lt"/>
                <a:ea typeface="+mj-ea"/>
                <a:cs typeface="+mj-cs"/>
              </a:rPr>
            </a:br>
            <a:r>
              <a:rPr lang="en-US" kern="1200">
                <a:solidFill>
                  <a:schemeClr val="tx1"/>
                </a:solidFill>
                <a:latin typeface="+mj-lt"/>
                <a:ea typeface="+mj-ea"/>
                <a:cs typeface="+mj-cs"/>
              </a:rPr>
              <a:t>by Ms. Watson</a:t>
            </a:r>
          </a:p>
        </p:txBody>
      </p: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a:xfrm>
            <a:off x="876693" y="2533476"/>
            <a:ext cx="3455821" cy="3447832"/>
          </a:xfrm>
        </p:spPr>
        <p:txBody>
          <a:bodyPr vert="horz" lIns="91440" tIns="45720" rIns="91440" bIns="45720" rtlCol="0" anchor="t">
            <a:normAutofit/>
          </a:bodyPr>
          <a:lstStyle/>
          <a:p>
            <a:pPr indent="-228600">
              <a:buFont typeface="Arial" panose="020B0604020202020204" pitchFamily="34" charset="0"/>
              <a:buChar char="•"/>
            </a:pPr>
            <a:r>
              <a:rPr lang="en-US" sz="2000"/>
              <a:t>Excel graph for a single trial showing the fall distance as a function of time. </a:t>
            </a:r>
          </a:p>
          <a:p>
            <a:pPr indent="-228600">
              <a:buFont typeface="Arial" panose="020B0604020202020204" pitchFamily="34" charset="0"/>
              <a:buChar char="•"/>
            </a:pPr>
            <a:r>
              <a:rPr lang="en-US" sz="2000" b="1"/>
              <a:t>Confirm that most data points fall along the curve fitting.</a:t>
            </a:r>
          </a:p>
          <a:p>
            <a:pPr indent="-228600">
              <a:buFont typeface="Arial" panose="020B0604020202020204" pitchFamily="34" charset="0"/>
              <a:buChar char="•"/>
            </a:pPr>
            <a:r>
              <a:rPr lang="en-US" sz="2000" b="1"/>
              <a:t>The x</a:t>
            </a:r>
            <a:r>
              <a:rPr lang="en-US" sz="2000" b="1" baseline="30000"/>
              <a:t>2 </a:t>
            </a:r>
            <a:r>
              <a:rPr lang="en-US" sz="2000" b="1"/>
              <a:t>coefficient should be between 2.5 and 7.5 such that it yields an acceleration value between 5 m/s</a:t>
            </a:r>
            <a:r>
              <a:rPr lang="en-US" sz="2000" b="1" baseline="30000"/>
              <a:t>2 </a:t>
            </a:r>
            <a:r>
              <a:rPr lang="en-US" sz="2000" b="1"/>
              <a:t>and 15 m/s</a:t>
            </a:r>
            <a:r>
              <a:rPr lang="en-US" sz="2000" b="1" baseline="30000"/>
              <a:t>2</a:t>
            </a:r>
            <a:endParaRPr lang="en-US" sz="2000" b="1" dirty="0"/>
          </a:p>
        </p:txBody>
      </p:sp>
      <p:pic>
        <p:nvPicPr>
          <p:cNvPr id="5" name="Picture 4" descr="A graph with a line graph&#10;&#10;AI-generated content may be incorrect.">
            <a:extLst>
              <a:ext uri="{FF2B5EF4-FFF2-40B4-BE49-F238E27FC236}">
                <a16:creationId xmlns:a16="http://schemas.microsoft.com/office/drawing/2014/main" id="{42C8F6B2-F0AC-00F4-5DF3-7A26A0EEAD8B}"/>
              </a:ext>
            </a:extLst>
          </p:cNvPr>
          <p:cNvPicPr>
            <a:picLocks noChangeAspect="1"/>
          </p:cNvPicPr>
          <p:nvPr/>
        </p:nvPicPr>
        <p:blipFill>
          <a:blip r:embed="rId2"/>
          <a:stretch>
            <a:fillRect/>
          </a:stretch>
        </p:blipFill>
        <p:spPr>
          <a:xfrm>
            <a:off x="4987672" y="1325171"/>
            <a:ext cx="6389346" cy="4216968"/>
          </a:xfrm>
          <a:prstGeom prst="rect">
            <a:avLst/>
          </a:prstGeom>
        </p:spPr>
      </p:pic>
      <p:grpSp>
        <p:nvGrpSpPr>
          <p:cNvPr id="33" name="Group 3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5" name="Rectangle 24">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7918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8000" kern="1200">
                <a:solidFill>
                  <a:srgbClr val="FFFFFF"/>
                </a:solidFill>
                <a:latin typeface="+mj-lt"/>
                <a:ea typeface="+mj-ea"/>
                <a:cs typeface="+mj-cs"/>
              </a:rPr>
              <a:t>Data Collection</a:t>
            </a:r>
          </a:p>
        </p:txBody>
      </p:sp>
      <p:sp>
        <p:nvSpPr>
          <p:cNvPr id="3" name="TextBox 2">
            <a:extLst>
              <a:ext uri="{FF2B5EF4-FFF2-40B4-BE49-F238E27FC236}">
                <a16:creationId xmlns:a16="http://schemas.microsoft.com/office/drawing/2014/main" id="{DDAC6CE5-8964-79BF-6BD4-D6FDADC61FFB}"/>
              </a:ext>
            </a:extLst>
          </p:cNvPr>
          <p:cNvSpPr txBox="1"/>
          <p:nvPr/>
        </p:nvSpPr>
        <p:spPr>
          <a:xfrm>
            <a:off x="457200" y="5350213"/>
            <a:ext cx="4412417" cy="1031537"/>
          </a:xfrm>
          <a:prstGeom prst="rect">
            <a:avLst/>
          </a:prstGeom>
        </p:spPr>
        <p:txBody>
          <a:bodyPr vert="horz" lIns="91440" tIns="45720" rIns="91440" bIns="45720" rtlCol="0">
            <a:normAutofit/>
          </a:bodyPr>
          <a:lstStyle/>
          <a:p>
            <a:pPr algn="r">
              <a:lnSpc>
                <a:spcPct val="90000"/>
              </a:lnSpc>
              <a:spcBef>
                <a:spcPts val="1000"/>
              </a:spcBef>
              <a:spcAft>
                <a:spcPts val="600"/>
              </a:spcAft>
            </a:pPr>
            <a:r>
              <a:rPr lang="en-US" sz="3200" kern="1200">
                <a:solidFill>
                  <a:srgbClr val="FFFFFF"/>
                </a:solidFill>
                <a:latin typeface="+mn-lt"/>
                <a:ea typeface="+mn-ea"/>
                <a:cs typeface="+mn-cs"/>
              </a:rPr>
              <a:t>By Ms. Watson</a:t>
            </a:r>
          </a:p>
        </p:txBody>
      </p:sp>
      <p:cxnSp>
        <p:nvCxnSpPr>
          <p:cNvPr id="44" name="Straight Connector 4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4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4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extLst>
              <p:ext uri="{D42A27DB-BD31-4B8C-83A1-F6EECF244321}">
                <p14:modId xmlns:p14="http://schemas.microsoft.com/office/powerpoint/2010/main" val="456222651"/>
              </p:ext>
            </p:extLst>
          </p:nvPr>
        </p:nvGraphicFramePr>
        <p:xfrm>
          <a:off x="6190198" y="1598246"/>
          <a:ext cx="5257589" cy="4719757"/>
        </p:xfrm>
        <a:graphic>
          <a:graphicData uri="http://schemas.openxmlformats.org/drawingml/2006/table">
            <a:tbl>
              <a:tblPr firstRow="1" firstCol="1" bandRow="1">
                <a:tableStyleId>{8EC20E35-A176-4012-BC5E-935CFFF8708E}</a:tableStyleId>
              </a:tblPr>
              <a:tblGrid>
                <a:gridCol w="1098060">
                  <a:extLst>
                    <a:ext uri="{9D8B030D-6E8A-4147-A177-3AD203B41FA5}">
                      <a16:colId xmlns:a16="http://schemas.microsoft.com/office/drawing/2014/main" val="2680175028"/>
                    </a:ext>
                  </a:extLst>
                </a:gridCol>
                <a:gridCol w="2024474">
                  <a:extLst>
                    <a:ext uri="{9D8B030D-6E8A-4147-A177-3AD203B41FA5}">
                      <a16:colId xmlns:a16="http://schemas.microsoft.com/office/drawing/2014/main" val="1075304185"/>
                    </a:ext>
                  </a:extLst>
                </a:gridCol>
                <a:gridCol w="2135055">
                  <a:extLst>
                    <a:ext uri="{9D8B030D-6E8A-4147-A177-3AD203B41FA5}">
                      <a16:colId xmlns:a16="http://schemas.microsoft.com/office/drawing/2014/main" val="650233730"/>
                    </a:ext>
                  </a:extLst>
                </a:gridCol>
              </a:tblGrid>
              <a:tr h="1923692">
                <a:tc>
                  <a:txBody>
                    <a:bodyPr/>
                    <a:lstStyle/>
                    <a:p>
                      <a:pPr marL="0" marR="0" algn="ctr">
                        <a:spcBef>
                          <a:spcPts val="0"/>
                        </a:spcBef>
                        <a:spcAft>
                          <a:spcPts val="0"/>
                        </a:spcAft>
                      </a:pPr>
                      <a:r>
                        <a:rPr lang="en-US" sz="2100" b="1" kern="100" cap="none" spc="0">
                          <a:solidFill>
                            <a:schemeClr val="tx1">
                              <a:lumMod val="75000"/>
                              <a:lumOff val="25000"/>
                            </a:schemeClr>
                          </a:solidFill>
                          <a:effectLst/>
                        </a:rPr>
                        <a:t>Trial</a:t>
                      </a:r>
                      <a:endParaRPr lang="en-US" sz="21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56648" marT="156648" marB="156648"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kern="100" cap="none" spc="0">
                          <a:solidFill>
                            <a:schemeClr val="tx1">
                              <a:lumMod val="75000"/>
                              <a:lumOff val="25000"/>
                            </a:schemeClr>
                          </a:solidFill>
                          <a:effectLst/>
                        </a:rPr>
                        <a:t>x</a:t>
                      </a:r>
                      <a:r>
                        <a:rPr lang="en-US" sz="2100" b="1" kern="100" cap="none" spc="0" baseline="30000">
                          <a:solidFill>
                            <a:schemeClr val="tx1">
                              <a:lumMod val="75000"/>
                              <a:lumOff val="25000"/>
                            </a:schemeClr>
                          </a:solidFill>
                          <a:effectLst/>
                        </a:rPr>
                        <a:t>2   </a:t>
                      </a:r>
                      <a:r>
                        <a:rPr lang="en-US" sz="2100" b="1" kern="100" cap="none" spc="0">
                          <a:solidFill>
                            <a:schemeClr val="tx1">
                              <a:lumMod val="75000"/>
                              <a:lumOff val="25000"/>
                            </a:schemeClr>
                          </a:solidFill>
                          <a:effectLst/>
                        </a:rPr>
                        <a:t>coefficient value </a:t>
                      </a:r>
                      <a:br>
                        <a:rPr lang="en-US" sz="2100" b="1" kern="100" cap="none" spc="0">
                          <a:solidFill>
                            <a:schemeClr val="tx1">
                              <a:lumMod val="75000"/>
                              <a:lumOff val="25000"/>
                            </a:schemeClr>
                          </a:solidFill>
                          <a:effectLst/>
                        </a:rPr>
                      </a:br>
                      <a:r>
                        <a:rPr lang="en-US" sz="2100" b="1" kern="100" cap="none" spc="0">
                          <a:solidFill>
                            <a:schemeClr val="tx1">
                              <a:lumMod val="75000"/>
                              <a:lumOff val="25000"/>
                            </a:schemeClr>
                          </a:solidFill>
                          <a:effectLst/>
                        </a:rPr>
                        <a:t>from curve fitting</a:t>
                      </a:r>
                      <a:endParaRPr lang="en-US" sz="21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56648" marT="156648" marB="156648"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kern="100" cap="none" spc="0">
                          <a:solidFill>
                            <a:schemeClr val="tx1">
                              <a:lumMod val="75000"/>
                              <a:lumOff val="25000"/>
                            </a:schemeClr>
                          </a:solidFill>
                          <a:effectLst/>
                        </a:rPr>
                        <a:t>Acceleration (m/s</a:t>
                      </a:r>
                      <a:r>
                        <a:rPr lang="en-US" sz="2100" b="1" kern="100" cap="none" spc="0" baseline="30000">
                          <a:solidFill>
                            <a:schemeClr val="tx1">
                              <a:lumMod val="75000"/>
                              <a:lumOff val="25000"/>
                            </a:schemeClr>
                          </a:solidFill>
                          <a:effectLst/>
                        </a:rPr>
                        <a:t>2</a:t>
                      </a:r>
                      <a:r>
                        <a:rPr lang="en-US" sz="2100" b="1" kern="100" cap="none" spc="0">
                          <a:solidFill>
                            <a:schemeClr val="tx1">
                              <a:lumMod val="75000"/>
                              <a:lumOff val="25000"/>
                            </a:schemeClr>
                          </a:solidFill>
                          <a:effectLst/>
                        </a:rPr>
                        <a:t>) </a:t>
                      </a:r>
                      <a:br>
                        <a:rPr lang="en-US" sz="2100" b="1" kern="100" cap="none" spc="0">
                          <a:solidFill>
                            <a:schemeClr val="tx1">
                              <a:lumMod val="75000"/>
                              <a:lumOff val="25000"/>
                            </a:schemeClr>
                          </a:solidFill>
                          <a:effectLst/>
                        </a:rPr>
                      </a:br>
                      <a:r>
                        <a:rPr lang="en-US" sz="2100" b="1" kern="100" cap="none" spc="0">
                          <a:solidFill>
                            <a:schemeClr val="tx1">
                              <a:lumMod val="75000"/>
                              <a:lumOff val="25000"/>
                            </a:schemeClr>
                          </a:solidFill>
                          <a:effectLst/>
                        </a:rPr>
                        <a:t>= 2* (x</a:t>
                      </a:r>
                      <a:r>
                        <a:rPr lang="en-US" sz="2100" b="1" kern="100" cap="none" spc="0" baseline="30000">
                          <a:solidFill>
                            <a:schemeClr val="tx1">
                              <a:lumMod val="75000"/>
                              <a:lumOff val="25000"/>
                            </a:schemeClr>
                          </a:solidFill>
                          <a:effectLst/>
                        </a:rPr>
                        <a:t>2  </a:t>
                      </a:r>
                      <a:r>
                        <a:rPr lang="en-US" sz="2100" b="1" kern="100" cap="none" spc="0">
                          <a:solidFill>
                            <a:schemeClr val="tx1">
                              <a:lumMod val="75000"/>
                              <a:lumOff val="25000"/>
                            </a:schemeClr>
                          </a:solidFill>
                          <a:effectLst/>
                        </a:rPr>
                        <a:t>coefficient) </a:t>
                      </a:r>
                      <a:endParaRPr lang="en-US" sz="21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56648" marT="156648" marB="156648" anchor="b"/>
                </a:tc>
                <a:extLst>
                  <a:ext uri="{0D108BD9-81ED-4DB2-BD59-A6C34878D82A}">
                    <a16:rowId xmlns:a16="http://schemas.microsoft.com/office/drawing/2014/main" val="2156371964"/>
                  </a:ext>
                </a:extLst>
              </a:tr>
              <a:tr h="559213">
                <a:tc>
                  <a:txBody>
                    <a:bodyPr/>
                    <a:lstStyle/>
                    <a:p>
                      <a:pPr marL="0" marR="0" algn="ctr">
                        <a:spcBef>
                          <a:spcPts val="0"/>
                        </a:spcBef>
                        <a:spcAft>
                          <a:spcPts val="0"/>
                        </a:spcAft>
                      </a:pPr>
                      <a:r>
                        <a:rPr lang="en-US" sz="1600" b="1" kern="100" cap="none" spc="0">
                          <a:solidFill>
                            <a:schemeClr val="tx1">
                              <a:lumMod val="75000"/>
                              <a:lumOff val="25000"/>
                            </a:schemeClr>
                          </a:solidFill>
                          <a:effectLst/>
                        </a:rPr>
                        <a:t>1</a:t>
                      </a:r>
                      <a:endParaRPr lang="en-US" sz="16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4.86</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9.36 m/s^2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extLst>
                  <a:ext uri="{0D108BD9-81ED-4DB2-BD59-A6C34878D82A}">
                    <a16:rowId xmlns:a16="http://schemas.microsoft.com/office/drawing/2014/main" val="3891295801"/>
                  </a:ext>
                </a:extLst>
              </a:tr>
              <a:tr h="559213">
                <a:tc>
                  <a:txBody>
                    <a:bodyPr/>
                    <a:lstStyle/>
                    <a:p>
                      <a:pPr marL="0" marR="0" algn="ctr">
                        <a:spcBef>
                          <a:spcPts val="0"/>
                        </a:spcBef>
                        <a:spcAft>
                          <a:spcPts val="0"/>
                        </a:spcAft>
                      </a:pPr>
                      <a:r>
                        <a:rPr lang="en-US" sz="1600" b="1" kern="100" cap="none" spc="0">
                          <a:solidFill>
                            <a:schemeClr val="tx1">
                              <a:lumMod val="75000"/>
                              <a:lumOff val="25000"/>
                            </a:schemeClr>
                          </a:solidFill>
                          <a:effectLst/>
                        </a:rPr>
                        <a:t>2</a:t>
                      </a:r>
                      <a:endParaRPr lang="en-US" sz="16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5.02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10.04 m/s^2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extLst>
                  <a:ext uri="{0D108BD9-81ED-4DB2-BD59-A6C34878D82A}">
                    <a16:rowId xmlns:a16="http://schemas.microsoft.com/office/drawing/2014/main" val="3100580240"/>
                  </a:ext>
                </a:extLst>
              </a:tr>
              <a:tr h="559213">
                <a:tc>
                  <a:txBody>
                    <a:bodyPr/>
                    <a:lstStyle/>
                    <a:p>
                      <a:pPr marL="0" marR="0" algn="ctr">
                        <a:spcBef>
                          <a:spcPts val="0"/>
                        </a:spcBef>
                        <a:spcAft>
                          <a:spcPts val="0"/>
                        </a:spcAft>
                      </a:pPr>
                      <a:r>
                        <a:rPr lang="en-US" sz="1600" b="1" kern="100" cap="none" spc="0">
                          <a:solidFill>
                            <a:schemeClr val="tx1">
                              <a:lumMod val="75000"/>
                              <a:lumOff val="25000"/>
                            </a:schemeClr>
                          </a:solidFill>
                          <a:effectLst/>
                        </a:rPr>
                        <a:t>3</a:t>
                      </a:r>
                      <a:endParaRPr lang="en-US" sz="16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4.66</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9.32 m/s^2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extLst>
                  <a:ext uri="{0D108BD9-81ED-4DB2-BD59-A6C34878D82A}">
                    <a16:rowId xmlns:a16="http://schemas.microsoft.com/office/drawing/2014/main" val="4115527295"/>
                  </a:ext>
                </a:extLst>
              </a:tr>
              <a:tr h="559213">
                <a:tc>
                  <a:txBody>
                    <a:bodyPr/>
                    <a:lstStyle/>
                    <a:p>
                      <a:pPr marL="0" marR="0" algn="ctr">
                        <a:spcBef>
                          <a:spcPts val="0"/>
                        </a:spcBef>
                        <a:spcAft>
                          <a:spcPts val="0"/>
                        </a:spcAft>
                      </a:pPr>
                      <a:r>
                        <a:rPr lang="en-US" sz="1600" b="1" kern="100" cap="none" spc="0">
                          <a:solidFill>
                            <a:schemeClr val="tx1">
                              <a:lumMod val="75000"/>
                              <a:lumOff val="25000"/>
                            </a:schemeClr>
                          </a:solidFill>
                          <a:effectLst/>
                        </a:rPr>
                        <a:t>4</a:t>
                      </a:r>
                      <a:endParaRPr lang="en-US" sz="16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4.62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9.24  m/s^2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extLst>
                  <a:ext uri="{0D108BD9-81ED-4DB2-BD59-A6C34878D82A}">
                    <a16:rowId xmlns:a16="http://schemas.microsoft.com/office/drawing/2014/main" val="914470191"/>
                  </a:ext>
                </a:extLst>
              </a:tr>
              <a:tr h="559213">
                <a:tc>
                  <a:txBody>
                    <a:bodyPr/>
                    <a:lstStyle/>
                    <a:p>
                      <a:pPr marL="0" marR="0" algn="ctr">
                        <a:spcBef>
                          <a:spcPts val="0"/>
                        </a:spcBef>
                        <a:spcAft>
                          <a:spcPts val="0"/>
                        </a:spcAft>
                      </a:pPr>
                      <a:r>
                        <a:rPr lang="en-US" sz="1600" b="1" kern="100" cap="none" spc="0">
                          <a:solidFill>
                            <a:schemeClr val="tx1">
                              <a:lumMod val="75000"/>
                              <a:lumOff val="25000"/>
                            </a:schemeClr>
                          </a:solidFill>
                          <a:effectLst/>
                        </a:rPr>
                        <a:t>5</a:t>
                      </a:r>
                      <a:endParaRPr lang="en-US" sz="1600" b="1" kern="100" cap="none" spc="0">
                        <a:solidFill>
                          <a:schemeClr val="tx1">
                            <a:lumMod val="75000"/>
                            <a:lumOff val="25000"/>
                          </a:schemeClr>
                        </a:solidFill>
                        <a:effectLst/>
                        <a:latin typeface="Liberation Serif"/>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4.73</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tc>
                  <a:txBody>
                    <a:bodyPr/>
                    <a:lstStyle/>
                    <a:p>
                      <a:pPr marL="0" marR="0" algn="ctr">
                        <a:spcBef>
                          <a:spcPts val="0"/>
                        </a:spcBef>
                        <a:spcAft>
                          <a:spcPts val="0"/>
                        </a:spcAft>
                      </a:pPr>
                      <a:r>
                        <a:rPr lang="en-US" sz="1600" kern="100" cap="none" spc="0">
                          <a:solidFill>
                            <a:schemeClr val="tx1">
                              <a:lumMod val="75000"/>
                              <a:lumOff val="25000"/>
                            </a:schemeClr>
                          </a:solidFill>
                          <a:effectLst/>
                        </a:rPr>
                        <a:t>9.44  m/s^2</a:t>
                      </a:r>
                      <a:endParaRPr lang="en-US" sz="1600" kern="100" cap="none" spc="0">
                        <a:solidFill>
                          <a:schemeClr val="tx1">
                            <a:lumMod val="75000"/>
                            <a:lumOff val="25000"/>
                          </a:schemeClr>
                        </a:solidFill>
                        <a:effectLst/>
                        <a:latin typeface="+mn-lt"/>
                        <a:ea typeface="SimSun" panose="02010600030101010101" pitchFamily="2" charset="-122"/>
                        <a:cs typeface="Lucida Sans" panose="020B0602030504020204" pitchFamily="34" charset="0"/>
                      </a:endParaRPr>
                    </a:p>
                  </a:txBody>
                  <a:tcPr marL="261080" marR="135762" marT="135762" marB="135762"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702709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7B2742-077E-4404-9005-6137BA961955}"/>
              </a:ext>
            </a:extLst>
          </p:cNvPr>
          <p:cNvPicPr>
            <a:picLocks noChangeAspect="1"/>
          </p:cNvPicPr>
          <p:nvPr/>
        </p:nvPicPr>
        <p:blipFill>
          <a:blip r:embed="rId2"/>
          <a:stretch>
            <a:fillRect/>
          </a:stretch>
        </p:blipFill>
        <p:spPr>
          <a:xfrm>
            <a:off x="1517345" y="3114513"/>
            <a:ext cx="3409403" cy="548640"/>
          </a:xfrm>
          <a:prstGeom prst="rect">
            <a:avLst/>
          </a:prstGeom>
        </p:spPr>
      </p:pic>
      <p:pic>
        <p:nvPicPr>
          <p:cNvPr id="14" name="Picture 13">
            <a:extLst>
              <a:ext uri="{FF2B5EF4-FFF2-40B4-BE49-F238E27FC236}">
                <a16:creationId xmlns:a16="http://schemas.microsoft.com/office/drawing/2014/main" id="{08381064-97DB-4393-AC1B-6C13C2738500}"/>
              </a:ext>
            </a:extLst>
          </p:cNvPr>
          <p:cNvPicPr>
            <a:picLocks noChangeAspect="1"/>
          </p:cNvPicPr>
          <p:nvPr/>
        </p:nvPicPr>
        <p:blipFill>
          <a:blip r:embed="rId2"/>
          <a:stretch>
            <a:fillRect/>
          </a:stretch>
        </p:blipFill>
        <p:spPr>
          <a:xfrm>
            <a:off x="1517345" y="5249944"/>
            <a:ext cx="3409403" cy="54864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acceleration from table </a:t>
                </a:r>
              </a:p>
              <a:p>
                <a:endParaRPr lang="en-US" dirty="0"/>
              </a:p>
              <a:p>
                <a:endParaRPr lang="en-US" dirty="0"/>
              </a:p>
              <a:p>
                <a:endParaRPr lang="en-US" dirty="0"/>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7318" cy="6263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7318" cy="626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282006" cy="71917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m:t>
                              </m:r>
                              <m:r>
                                <a:rPr lang="en-US" i="1">
                                  <a:latin typeface="Cambria Math" panose="02040503050406030204" pitchFamily="18" charset="0"/>
                                </a:rPr>
                                <m:t>𝑔</m:t>
                              </m:r>
                            </m:e>
                          </m:d>
                        </m:num>
                        <m:den>
                          <m:r>
                            <a:rPr lang="en-US" i="1">
                              <a:latin typeface="Cambria Math" panose="02040503050406030204" pitchFamily="18" charset="0"/>
                            </a:rPr>
                            <m:t>𝑔</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282006" cy="719171"/>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1B28AE2-0C8D-4AA2-BAF6-9A7418D65F87}"/>
              </a:ext>
            </a:extLst>
          </p:cNvPr>
          <p:cNvSpPr txBox="1"/>
          <p:nvPr/>
        </p:nvSpPr>
        <p:spPr>
          <a:xfrm>
            <a:off x="3717914" y="3047425"/>
            <a:ext cx="1126390" cy="365760"/>
          </a:xfrm>
          <a:prstGeom prst="rect">
            <a:avLst/>
          </a:prstGeom>
          <a:noFill/>
        </p:spPr>
        <p:txBody>
          <a:bodyPr wrap="square" rtlCol="0">
            <a:spAutoFit/>
          </a:bodyPr>
          <a:lstStyle/>
          <a:p>
            <a:pPr algn="ctr"/>
            <a:r>
              <a:rPr lang="en-US" dirty="0"/>
              <a:t>m/s^2</a:t>
            </a:r>
          </a:p>
        </p:txBody>
      </p:sp>
      <p:sp>
        <p:nvSpPr>
          <p:cNvPr id="22" name="TextBox 21">
            <a:extLst>
              <a:ext uri="{FF2B5EF4-FFF2-40B4-BE49-F238E27FC236}">
                <a16:creationId xmlns:a16="http://schemas.microsoft.com/office/drawing/2014/main" id="{DCA3970E-98B5-4CFB-AE7B-57375830F9FC}"/>
              </a:ext>
            </a:extLst>
          </p:cNvPr>
          <p:cNvSpPr txBox="1"/>
          <p:nvPr/>
        </p:nvSpPr>
        <p:spPr>
          <a:xfrm>
            <a:off x="2401170" y="5201181"/>
            <a:ext cx="1126390" cy="365760"/>
          </a:xfrm>
          <a:prstGeom prst="rect">
            <a:avLst/>
          </a:prstGeom>
          <a:noFill/>
        </p:spPr>
        <p:txBody>
          <a:bodyPr wrap="square" rtlCol="0">
            <a:spAutoFit/>
          </a:bodyPr>
          <a:lstStyle/>
          <a:p>
            <a:pPr algn="ctr"/>
            <a:r>
              <a:rPr lang="en-US" dirty="0">
                <a:latin typeface="Cambria Math" panose="02040503050406030204" pitchFamily="18" charset="0"/>
                <a:ea typeface="Cambria Math" panose="02040503050406030204" pitchFamily="18" charset="0"/>
              </a:rPr>
              <a:t>3.26</a:t>
            </a:r>
          </a:p>
        </p:txBody>
      </p:sp>
      <p:sp>
        <p:nvSpPr>
          <p:cNvPr id="23" name="TextBox 22">
            <a:extLst>
              <a:ext uri="{FF2B5EF4-FFF2-40B4-BE49-F238E27FC236}">
                <a16:creationId xmlns:a16="http://schemas.microsoft.com/office/drawing/2014/main" id="{965CE721-EC84-4D19-AB79-004EF0FC37F9}"/>
              </a:ext>
            </a:extLst>
          </p:cNvPr>
          <p:cNvSpPr txBox="1"/>
          <p:nvPr/>
        </p:nvSpPr>
        <p:spPr>
          <a:xfrm>
            <a:off x="3717914" y="5179877"/>
            <a:ext cx="1126390" cy="365760"/>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FFF42237-74A3-4131-9EF6-DEE627D6FC52}"/>
              </a:ext>
            </a:extLst>
          </p:cNvPr>
          <p:cNvSpPr txBox="1"/>
          <p:nvPr/>
        </p:nvSpPr>
        <p:spPr>
          <a:xfrm>
            <a:off x="2401170" y="3063240"/>
            <a:ext cx="1126390" cy="365760"/>
          </a:xfrm>
          <a:prstGeom prst="rect">
            <a:avLst/>
          </a:prstGeom>
          <a:noFill/>
        </p:spPr>
        <p:txBody>
          <a:bodyPr wrap="square" rtlCol="0">
            <a:spAutoFit/>
          </a:bodyPr>
          <a:lstStyle/>
          <a:p>
            <a:pPr algn="ctr"/>
            <a:r>
              <a:rPr lang="en-US" dirty="0">
                <a:latin typeface="Cambria Math" panose="02040503050406030204" pitchFamily="18" charset="0"/>
                <a:ea typeface="Cambria Math" panose="02040503050406030204" pitchFamily="18" charset="0"/>
              </a:rPr>
              <a:t>9.48</a:t>
            </a:r>
          </a:p>
        </p:txBody>
      </p:sp>
    </p:spTree>
    <p:extLst>
      <p:ext uri="{BB962C8B-B14F-4D97-AF65-F5344CB8AC3E}">
        <p14:creationId xmlns:p14="http://schemas.microsoft.com/office/powerpoint/2010/main" val="3908816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Conclusions</a:t>
            </a:r>
          </a:p>
        </p:txBody>
      </p:sp>
      <p:sp>
        <p:nvSpPr>
          <p:cNvPr id="3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6297233" y="518400"/>
            <a:ext cx="4771607" cy="5837949"/>
          </a:xfrm>
        </p:spPr>
        <p:txBody>
          <a:bodyPr anchor="ctr">
            <a:normAutofit/>
          </a:bodyPr>
          <a:lstStyle/>
          <a:p>
            <a:pPr lvl="0"/>
            <a:r>
              <a:rPr lang="en-US" sz="2000">
                <a:solidFill>
                  <a:schemeClr val="tx1">
                    <a:alpha val="80000"/>
                  </a:schemeClr>
                </a:solidFill>
              </a:rPr>
              <a:t>The variation in the acceleration values is what we use to calculate the mean and the standard deviation of the five measured values. This estimated value provides a quantitative measure of how much each value differs from the mean and serves as a direct indicator of the experimental uncertainty due to random errors. A lesser standard deviation means less variation and more precise results. But a higher value will indicate greater uncertainty.</a:t>
            </a:r>
          </a:p>
          <a:p>
            <a:pPr lvl="0"/>
            <a:r>
              <a:rPr lang="en-US" sz="2000">
                <a:solidFill>
                  <a:schemeClr val="tx1">
                    <a:alpha val="80000"/>
                  </a:schemeClr>
                </a:solidFill>
              </a:rPr>
              <a:t> There are some differences from trial to trial: the standard deviation is </a:t>
            </a:r>
            <a:r>
              <a:rPr lang="en-US" sz="2000" b="1">
                <a:solidFill>
                  <a:schemeClr val="tx1">
                    <a:alpha val="80000"/>
                  </a:schemeClr>
                </a:solidFill>
              </a:rPr>
              <a:t>0.32 m/s²</a:t>
            </a:r>
            <a:r>
              <a:rPr lang="en-US" sz="2000">
                <a:solidFill>
                  <a:schemeClr val="tx1">
                    <a:alpha val="80000"/>
                  </a:schemeClr>
                </a:solidFill>
              </a:rPr>
              <a:t>. Indicating the uncertainty in the result is approximately </a:t>
            </a:r>
            <a:r>
              <a:rPr lang="en-US" sz="2000" b="1">
                <a:solidFill>
                  <a:schemeClr val="tx1">
                    <a:alpha val="80000"/>
                  </a:schemeClr>
                </a:solidFill>
              </a:rPr>
              <a:t>±0.32 m/s².</a:t>
            </a:r>
            <a:r>
              <a:rPr lang="en-US" sz="2000">
                <a:solidFill>
                  <a:schemeClr val="tx1">
                    <a:alpha val="80000"/>
                  </a:schemeClr>
                </a:solidFill>
              </a:rPr>
              <a:t> This refers to the measured acceleration to be  </a:t>
            </a:r>
            <a:r>
              <a:rPr lang="en-US" sz="2000" b="1">
                <a:solidFill>
                  <a:schemeClr val="tx1">
                    <a:alpha val="80000"/>
                  </a:schemeClr>
                </a:solidFill>
              </a:rPr>
              <a:t>9.48±0.32 m/s²</a:t>
            </a:r>
            <a:r>
              <a:rPr lang="en-US" sz="2000">
                <a:solidFill>
                  <a:schemeClr val="tx1">
                    <a:alpha val="80000"/>
                  </a:schemeClr>
                </a:solidFill>
              </a:rPr>
              <a:t>. This quantifies the experimental precision.</a:t>
            </a:r>
          </a:p>
        </p:txBody>
      </p:sp>
      <p:sp>
        <p:nvSpPr>
          <p:cNvPr id="4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2" name="Straight Connector 4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79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256275" y="2271449"/>
            <a:ext cx="9679449" cy="2847058"/>
          </a:xfrm>
        </p:spPr>
        <p:txBody>
          <a:bodyPr anchor="b">
            <a:normAutofit/>
          </a:bodyPr>
          <a:lstStyle/>
          <a:p>
            <a:pPr algn="l"/>
            <a:r>
              <a:rPr lang="en-US" sz="8000" dirty="0"/>
              <a:t>TECH204</a:t>
            </a:r>
            <a:br>
              <a:rPr lang="en-US" sz="8000" dirty="0"/>
            </a:br>
            <a:r>
              <a:rPr lang="en-US" sz="8000" dirty="0"/>
              <a:t>Project Part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256275" y="5098254"/>
            <a:ext cx="9679449" cy="750259"/>
          </a:xfrm>
        </p:spPr>
        <p:txBody>
          <a:bodyPr anchor="ctr">
            <a:normAutofit/>
          </a:bodyPr>
          <a:lstStyle/>
          <a:p>
            <a:pPr algn="l"/>
            <a:r>
              <a:rPr lang="en-US" sz="2000" dirty="0"/>
              <a:t>Conservation of Energy of a Free-Falling Object</a:t>
            </a:r>
          </a:p>
        </p:txBody>
      </p:sp>
      <p:cxnSp>
        <p:nvCxnSpPr>
          <p:cNvPr id="64" name="Straight Connector 6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6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6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7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3693612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838200" y="1336390"/>
            <a:ext cx="6155988" cy="1182927"/>
          </a:xfrm>
        </p:spPr>
        <p:txBody>
          <a:bodyPr vert="horz" lIns="91440" tIns="45720" rIns="91440" bIns="45720" rtlCol="0" anchor="b">
            <a:normAutofit/>
          </a:bodyPr>
          <a:lstStyle/>
          <a:p>
            <a:r>
              <a:rPr lang="en-US" sz="3900" kern="1200">
                <a:solidFill>
                  <a:schemeClr val="tx1"/>
                </a:solidFill>
                <a:latin typeface="+mj-lt"/>
                <a:ea typeface="+mj-ea"/>
                <a:cs typeface="+mj-cs"/>
              </a:rPr>
              <a:t>Excel Table</a:t>
            </a:r>
            <a:br>
              <a:rPr lang="en-US" sz="3900" kern="1200">
                <a:solidFill>
                  <a:schemeClr val="tx1"/>
                </a:solidFill>
                <a:latin typeface="+mj-lt"/>
                <a:ea typeface="+mj-ea"/>
                <a:cs typeface="+mj-cs"/>
              </a:rPr>
            </a:br>
            <a:endParaRPr lang="en-US" sz="3900" kern="1200">
              <a:solidFill>
                <a:schemeClr val="tx1"/>
              </a:solidFill>
              <a:latin typeface="+mj-lt"/>
              <a:ea typeface="+mj-ea"/>
              <a:cs typeface="+mj-cs"/>
            </a:endParaRPr>
          </a:p>
        </p:txBody>
      </p:sp>
      <p:cxnSp>
        <p:nvCxnSpPr>
          <p:cNvPr id="65" name="Straight Connector 6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a:xfrm>
            <a:off x="803776" y="2829330"/>
            <a:ext cx="6190412" cy="3344459"/>
          </a:xfrm>
        </p:spPr>
        <p:txBody>
          <a:bodyPr vert="horz" lIns="91440" tIns="45720" rIns="91440" bIns="45720" rtlCol="0" anchor="t">
            <a:normAutofit/>
          </a:bodyPr>
          <a:lstStyle/>
          <a:p>
            <a:pPr lvl="1" indent="-228600">
              <a:buFont typeface="Arial" panose="020B0604020202020204" pitchFamily="34" charset="0"/>
              <a:buChar char="•"/>
            </a:pPr>
            <a:r>
              <a:rPr lang="en-US" sz="2000">
                <a:solidFill>
                  <a:schemeClr val="tx1">
                    <a:alpha val="80000"/>
                  </a:schemeClr>
                </a:solidFill>
              </a:rPr>
              <a:t>Including all values in the Excel table for a single trial showing the fall distance in centimeters and meters as a function of time, with the values generated for kinetic energy K, potential energy U, and total mechanical energy E. </a:t>
            </a:r>
          </a:p>
          <a:p>
            <a:pPr indent="-228600">
              <a:buFont typeface="Arial" panose="020B0604020202020204" pitchFamily="34" charset="0"/>
              <a:buChar char="•"/>
            </a:pPr>
            <a:endParaRPr lang="en-US" sz="2000">
              <a:solidFill>
                <a:schemeClr val="tx1">
                  <a:alpha val="80000"/>
                </a:schemeClr>
              </a:solidFill>
            </a:endParaRPr>
          </a:p>
        </p:txBody>
      </p:sp>
      <p:pic>
        <p:nvPicPr>
          <p:cNvPr id="6" name="Content Placeholder 5" descr="A table of numbers and letters&#10;&#10;AI-generated content may be incorrect.">
            <a:extLst>
              <a:ext uri="{FF2B5EF4-FFF2-40B4-BE49-F238E27FC236}">
                <a16:creationId xmlns:a16="http://schemas.microsoft.com/office/drawing/2014/main" id="{229318EE-C12C-E8AC-199C-798AE9ED38E9}"/>
              </a:ext>
            </a:extLst>
          </p:cNvPr>
          <p:cNvPicPr>
            <a:picLocks noGrp="1" noChangeAspect="1"/>
          </p:cNvPicPr>
          <p:nvPr>
            <p:ph idx="1"/>
          </p:nvPr>
        </p:nvPicPr>
        <p:blipFill>
          <a:blip r:embed="rId2"/>
          <a:srcRect r="-6" b="12557"/>
          <a:stretch>
            <a:fillRect/>
          </a:stretch>
        </p:blipFill>
        <p:spPr>
          <a:xfrm>
            <a:off x="7572653" y="1910898"/>
            <a:ext cx="3548404" cy="3688378"/>
          </a:xfrm>
          <a:prstGeom prst="rect">
            <a:avLst/>
          </a:prstGeom>
        </p:spPr>
      </p:pic>
      <p:sp>
        <p:nvSpPr>
          <p:cNvPr id="6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6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07495180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8EA4413-795F-7BB1-E116-719F6B864E23}"/>
              </a:ext>
            </a:extLst>
          </p:cNvPr>
          <p:cNvSpPr>
            <a:spLocks noGrp="1"/>
          </p:cNvSpPr>
          <p:nvPr>
            <p:ph type="ctrTitle"/>
          </p:nvPr>
        </p:nvSpPr>
        <p:spPr>
          <a:xfrm>
            <a:off x="3880430" y="583345"/>
            <a:ext cx="7160357" cy="4164820"/>
          </a:xfrm>
        </p:spPr>
        <p:txBody>
          <a:bodyPr anchor="t">
            <a:normAutofit/>
          </a:bodyPr>
          <a:lstStyle/>
          <a:p>
            <a:pPr algn="r"/>
            <a:r>
              <a:rPr lang="en-US" sz="8000" dirty="0">
                <a:latin typeface="+mn-lt"/>
              </a:rPr>
              <a:t>TECH204 </a:t>
            </a:r>
            <a:br>
              <a:rPr lang="en-US" sz="8000" dirty="0">
                <a:latin typeface="+mn-lt"/>
              </a:rPr>
            </a:br>
            <a:r>
              <a:rPr lang="en-US" sz="8000" dirty="0">
                <a:latin typeface="+mn-lt"/>
              </a:rPr>
              <a:t>Project Parts</a:t>
            </a:r>
          </a:p>
        </p:txBody>
      </p:sp>
      <p:sp>
        <p:nvSpPr>
          <p:cNvPr id="3" name="Subtitle 2">
            <a:extLst>
              <a:ext uri="{FF2B5EF4-FFF2-40B4-BE49-F238E27FC236}">
                <a16:creationId xmlns:a16="http://schemas.microsoft.com/office/drawing/2014/main" id="{5BF193C8-3478-3CF0-412C-75A8D17DCEAF}"/>
              </a:ext>
            </a:extLst>
          </p:cNvPr>
          <p:cNvSpPr>
            <a:spLocks noGrp="1"/>
          </p:cNvSpPr>
          <p:nvPr>
            <p:ph type="subTitle" idx="1"/>
          </p:nvPr>
        </p:nvSpPr>
        <p:spPr>
          <a:xfrm>
            <a:off x="1208228" y="5972174"/>
            <a:ext cx="8578699" cy="504825"/>
          </a:xfrm>
        </p:spPr>
        <p:txBody>
          <a:bodyPr>
            <a:normAutofit/>
          </a:bodyPr>
          <a:lstStyle/>
          <a:p>
            <a:pPr algn="l"/>
            <a:r>
              <a:rPr lang="en-US" sz="2000" b="1" dirty="0"/>
              <a:t>Inventory of Parts and Software</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80976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0132B-772A-4741-9DCF-A50A1FA0433C}"/>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5600" kern="1200">
                <a:solidFill>
                  <a:schemeClr val="tx1"/>
                </a:solidFill>
                <a:latin typeface="+mj-lt"/>
                <a:ea typeface="+mj-ea"/>
                <a:cs typeface="+mj-cs"/>
              </a:rPr>
              <a:t>Excel Graph</a:t>
            </a:r>
            <a:br>
              <a:rPr lang="en-US" sz="5600" kern="1200">
                <a:solidFill>
                  <a:schemeClr val="tx1"/>
                </a:solidFill>
                <a:latin typeface="+mj-lt"/>
                <a:ea typeface="+mj-ea"/>
                <a:cs typeface="+mj-cs"/>
              </a:rPr>
            </a:br>
            <a:endParaRPr lang="en-US" sz="5600" kern="1200">
              <a:solidFill>
                <a:schemeClr val="tx1"/>
              </a:solidFill>
              <a:latin typeface="+mj-lt"/>
              <a:ea typeface="+mj-ea"/>
              <a:cs typeface="+mj-cs"/>
            </a:endParaRPr>
          </a:p>
        </p:txBody>
      </p:sp>
      <p:cxnSp>
        <p:nvCxnSpPr>
          <p:cNvPr id="46" name="Straight Connector 4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6" name="Content Placeholder 5" descr="A graph showing the difference between energy and time&#10;&#10;AI-generated content may be incorrect.">
            <a:extLst>
              <a:ext uri="{FF2B5EF4-FFF2-40B4-BE49-F238E27FC236}">
                <a16:creationId xmlns:a16="http://schemas.microsoft.com/office/drawing/2014/main" id="{407F4DAB-E3E2-3CEB-8190-560D3910F4C6}"/>
              </a:ext>
            </a:extLst>
          </p:cNvPr>
          <p:cNvPicPr>
            <a:picLocks noGrp="1" noChangeAspect="1"/>
          </p:cNvPicPr>
          <p:nvPr>
            <p:ph idx="1"/>
          </p:nvPr>
        </p:nvPicPr>
        <p:blipFill>
          <a:blip r:embed="rId2"/>
          <a:stretch>
            <a:fillRect/>
          </a:stretch>
        </p:blipFill>
        <p:spPr>
          <a:xfrm>
            <a:off x="838200" y="3124149"/>
            <a:ext cx="5243391" cy="2752779"/>
          </a:xfrm>
          <a:prstGeom prst="rect">
            <a:avLst/>
          </a:prstGeom>
        </p:spPr>
      </p:pic>
      <p:sp>
        <p:nvSpPr>
          <p:cNvPr id="4" name="Text Placeholder 3">
            <a:extLst>
              <a:ext uri="{FF2B5EF4-FFF2-40B4-BE49-F238E27FC236}">
                <a16:creationId xmlns:a16="http://schemas.microsoft.com/office/drawing/2014/main" id="{A3505F08-3FCA-414C-AC2D-5D600DFBB18E}"/>
              </a:ext>
            </a:extLst>
          </p:cNvPr>
          <p:cNvSpPr>
            <a:spLocks noGrp="1"/>
          </p:cNvSpPr>
          <p:nvPr>
            <p:ph type="body" sz="half" idx="2"/>
          </p:nvPr>
        </p:nvSpPr>
        <p:spPr>
          <a:xfrm>
            <a:off x="7229042" y="879355"/>
            <a:ext cx="4124758" cy="5120755"/>
          </a:xfrm>
        </p:spPr>
        <p:txBody>
          <a:bodyPr vert="horz" lIns="91440" tIns="45720" rIns="91440" bIns="45720" rtlCol="0" anchor="ctr">
            <a:normAutofit/>
          </a:bodyPr>
          <a:lstStyle/>
          <a:p>
            <a:pPr indent="-228600">
              <a:buFont typeface="Arial" panose="020B0604020202020204" pitchFamily="34" charset="0"/>
              <a:buChar char="•"/>
            </a:pPr>
            <a:r>
              <a:rPr lang="en-US" sz="2000">
                <a:solidFill>
                  <a:schemeClr val="tx1">
                    <a:alpha val="80000"/>
                  </a:schemeClr>
                </a:solidFill>
              </a:rPr>
              <a:t> Excel graph for a single trial showing the plots of the kinetic energy K, potential energy U, and total mechanical energy E as a function of time. </a:t>
            </a:r>
            <a:endParaRPr lang="en-US" sz="2000" b="1">
              <a:solidFill>
                <a:schemeClr val="tx1">
                  <a:alpha val="80000"/>
                </a:schemeClr>
              </a:solidFill>
            </a:endParaRPr>
          </a:p>
          <a:p>
            <a:pPr indent="-228600">
              <a:buFont typeface="Arial" panose="020B0604020202020204" pitchFamily="34" charset="0"/>
              <a:buChar char="•"/>
            </a:pPr>
            <a:endParaRPr lang="en-US" sz="2000">
              <a:solidFill>
                <a:schemeClr val="tx1">
                  <a:alpha val="80000"/>
                </a:schemeClr>
              </a:solidFill>
            </a:endParaRPr>
          </a:p>
        </p:txBody>
      </p:sp>
    </p:spTree>
    <p:extLst>
      <p:ext uri="{BB962C8B-B14F-4D97-AF65-F5344CB8AC3E}">
        <p14:creationId xmlns:p14="http://schemas.microsoft.com/office/powerpoint/2010/main" val="21253115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Analysis </a:t>
            </a:r>
            <a:endParaRPr lang="en-US" sz="4400" dirty="0"/>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90688"/>
            <a:ext cx="10515600" cy="5018119"/>
          </a:xfrm>
        </p:spPr>
        <p:txBody>
          <a:bodyPr/>
          <a:lstStyle/>
          <a:p>
            <a:r>
              <a:rPr lang="en-US" dirty="0"/>
              <a:t>Theoretical value of final velocity  </a:t>
            </a:r>
          </a:p>
          <a:p>
            <a:pPr marL="0" indent="0">
              <a:buNone/>
            </a:pPr>
            <a:endParaRPr lang="en-US" dirty="0"/>
          </a:p>
          <a:p>
            <a:pPr marL="0" indent="0">
              <a:buNone/>
            </a:pPr>
            <a:endParaRPr lang="en-US" sz="500" dirty="0"/>
          </a:p>
          <a:p>
            <a:endParaRPr lang="en-US" dirty="0"/>
          </a:p>
          <a:p>
            <a:r>
              <a:rPr lang="en-US" dirty="0"/>
              <a:t>Final velocity from experimental data (or largest velocity) </a:t>
            </a:r>
          </a:p>
          <a:p>
            <a:pPr marL="0" indent="0">
              <a:buNone/>
            </a:pPr>
            <a:endParaRPr lang="en-US" sz="3600" dirty="0"/>
          </a:p>
          <a:p>
            <a:r>
              <a:rPr lang="en-US" dirty="0"/>
              <a:t>Percent difference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279137" y="3930129"/>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279137" y="3930129"/>
                <a:ext cx="1624419" cy="390748"/>
              </a:xfrm>
              <a:prstGeom prst="rect">
                <a:avLst/>
              </a:prstGeom>
              <a:blipFill>
                <a:blip r:embed="rId3"/>
                <a:stretch>
                  <a:fillRect t="-7813" r="-263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864748-D737-4CCE-9C5C-463F71534E26}"/>
                  </a:ext>
                </a:extLst>
              </p:cNvPr>
              <p:cNvSpPr/>
              <p:nvPr/>
            </p:nvSpPr>
            <p:spPr>
              <a:xfrm>
                <a:off x="1336889" y="2800721"/>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xmlns="">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800721"/>
                <a:ext cx="1625958" cy="434734"/>
              </a:xfrm>
              <a:prstGeom prst="rect">
                <a:avLst/>
              </a:prstGeom>
              <a:blipFill>
                <a:blip r:embed="rId4"/>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07390"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07390" cy="391582"/>
              </a:xfrm>
              <a:prstGeom prst="rect">
                <a:avLst/>
              </a:prstGeom>
              <a:blipFill>
                <a:blip r:embed="rId5"/>
                <a:stretch>
                  <a:fillRect b="-769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5332372-6726-4A1F-8736-7D024F710DFF}"/>
              </a:ext>
            </a:extLst>
          </p:cNvPr>
          <p:cNvPicPr>
            <a:picLocks noChangeAspect="1"/>
          </p:cNvPicPr>
          <p:nvPr/>
        </p:nvPicPr>
        <p:blipFill rotWithShape="1">
          <a:blip r:embed="rId6"/>
          <a:srcRect l="24600" b="3272"/>
          <a:stretch/>
        </p:blipFill>
        <p:spPr>
          <a:xfrm>
            <a:off x="2870343" y="4000932"/>
            <a:ext cx="2570672" cy="530689"/>
          </a:xfrm>
          <a:prstGeom prst="rect">
            <a:avLst/>
          </a:prstGeom>
        </p:spPr>
      </p:pic>
      <p:sp>
        <p:nvSpPr>
          <p:cNvPr id="10" name="TextBox 9">
            <a:extLst>
              <a:ext uri="{FF2B5EF4-FFF2-40B4-BE49-F238E27FC236}">
                <a16:creationId xmlns:a16="http://schemas.microsoft.com/office/drawing/2014/main" id="{975D1457-CD39-4DD6-9894-D67C93EC8728}"/>
              </a:ext>
            </a:extLst>
          </p:cNvPr>
          <p:cNvSpPr txBox="1"/>
          <p:nvPr/>
        </p:nvSpPr>
        <p:spPr>
          <a:xfrm>
            <a:off x="2915437" y="3952169"/>
            <a:ext cx="1126390" cy="365760"/>
          </a:xfrm>
          <a:prstGeom prst="rect">
            <a:avLst/>
          </a:prstGeom>
          <a:noFill/>
        </p:spPr>
        <p:txBody>
          <a:bodyPr wrap="square" rtlCol="0">
            <a:spAutoFit/>
          </a:bodyPr>
          <a:lstStyle/>
          <a:p>
            <a:pPr algn="ctr"/>
            <a:r>
              <a:rPr lang="en-US" b="1" dirty="0"/>
              <a:t>3.34</a:t>
            </a:r>
          </a:p>
        </p:txBody>
      </p:sp>
      <p:sp>
        <p:nvSpPr>
          <p:cNvPr id="11" name="TextBox 10">
            <a:extLst>
              <a:ext uri="{FF2B5EF4-FFF2-40B4-BE49-F238E27FC236}">
                <a16:creationId xmlns:a16="http://schemas.microsoft.com/office/drawing/2014/main" id="{D73FDE34-835F-4593-98E2-50DF8F309F4F}"/>
              </a:ext>
            </a:extLst>
          </p:cNvPr>
          <p:cNvSpPr txBox="1"/>
          <p:nvPr/>
        </p:nvSpPr>
        <p:spPr>
          <a:xfrm>
            <a:off x="4232181" y="3930865"/>
            <a:ext cx="1126390" cy="365760"/>
          </a:xfrm>
          <a:prstGeom prst="rect">
            <a:avLst/>
          </a:prstGeom>
          <a:noFill/>
        </p:spPr>
        <p:txBody>
          <a:bodyPr wrap="square" rtlCol="0">
            <a:spAutoFit/>
          </a:bodyPr>
          <a:lstStyle/>
          <a:p>
            <a:pPr algn="ctr"/>
            <a:r>
              <a:rPr lang="en-US" b="1" dirty="0"/>
              <a:t>m/s</a:t>
            </a:r>
          </a:p>
        </p:txBody>
      </p:sp>
      <p:pic>
        <p:nvPicPr>
          <p:cNvPr id="12" name="Picture 11">
            <a:extLst>
              <a:ext uri="{FF2B5EF4-FFF2-40B4-BE49-F238E27FC236}">
                <a16:creationId xmlns:a16="http://schemas.microsoft.com/office/drawing/2014/main" id="{72F1CBBF-EE6F-4A4C-802F-3E94601BF8C3}"/>
              </a:ext>
            </a:extLst>
          </p:cNvPr>
          <p:cNvPicPr>
            <a:picLocks noChangeAspect="1"/>
          </p:cNvPicPr>
          <p:nvPr/>
        </p:nvPicPr>
        <p:blipFill>
          <a:blip r:embed="rId6"/>
          <a:stretch>
            <a:fillRect/>
          </a:stretch>
        </p:blipFill>
        <p:spPr>
          <a:xfrm>
            <a:off x="1258145" y="5841305"/>
            <a:ext cx="3409403" cy="548640"/>
          </a:xfrm>
          <a:prstGeom prst="rect">
            <a:avLst/>
          </a:prstGeom>
        </p:spPr>
      </p:pic>
      <p:sp>
        <p:nvSpPr>
          <p:cNvPr id="13" name="TextBox 12">
            <a:extLst>
              <a:ext uri="{FF2B5EF4-FFF2-40B4-BE49-F238E27FC236}">
                <a16:creationId xmlns:a16="http://schemas.microsoft.com/office/drawing/2014/main" id="{DCD59525-25F1-42F4-8BC0-16546FFDC645}"/>
              </a:ext>
            </a:extLst>
          </p:cNvPr>
          <p:cNvSpPr txBox="1"/>
          <p:nvPr/>
        </p:nvSpPr>
        <p:spPr>
          <a:xfrm>
            <a:off x="2141970" y="5792542"/>
            <a:ext cx="1126390" cy="365760"/>
          </a:xfrm>
          <a:prstGeom prst="rect">
            <a:avLst/>
          </a:prstGeom>
          <a:noFill/>
        </p:spPr>
        <p:txBody>
          <a:bodyPr wrap="square" rtlCol="0">
            <a:spAutoFit/>
          </a:bodyPr>
          <a:lstStyle/>
          <a:p>
            <a:pPr algn="ctr"/>
            <a:r>
              <a:rPr lang="en-US" b="1" dirty="0"/>
              <a:t>2.1</a:t>
            </a:r>
          </a:p>
        </p:txBody>
      </p:sp>
      <p:sp>
        <p:nvSpPr>
          <p:cNvPr id="14" name="TextBox 13">
            <a:extLst>
              <a:ext uri="{FF2B5EF4-FFF2-40B4-BE49-F238E27FC236}">
                <a16:creationId xmlns:a16="http://schemas.microsoft.com/office/drawing/2014/main" id="{A8261DA1-B755-4643-BC8D-9CDDB4C1ECDB}"/>
              </a:ext>
            </a:extLst>
          </p:cNvPr>
          <p:cNvSpPr txBox="1"/>
          <p:nvPr/>
        </p:nvSpPr>
        <p:spPr>
          <a:xfrm>
            <a:off x="3569551" y="5771238"/>
            <a:ext cx="1126390" cy="365760"/>
          </a:xfrm>
          <a:prstGeom prst="rect">
            <a:avLst/>
          </a:prstGeom>
          <a:noFill/>
        </p:spPr>
        <p:txBody>
          <a:bodyPr wrap="square" rtlCol="0">
            <a:spAutoFit/>
          </a:bodyPr>
          <a:lstStyle/>
          <a:p>
            <a:pPr algn="ctr"/>
            <a:r>
              <a:rPr lang="en-US" b="1" dirty="0"/>
              <a:t>0/0</a:t>
            </a:r>
          </a:p>
        </p:txBody>
      </p:sp>
      <p:pic>
        <p:nvPicPr>
          <p:cNvPr id="15" name="Picture 14">
            <a:extLst>
              <a:ext uri="{FF2B5EF4-FFF2-40B4-BE49-F238E27FC236}">
                <a16:creationId xmlns:a16="http://schemas.microsoft.com/office/drawing/2014/main" id="{96F74DDA-ECE3-4E75-B1A7-B2A4A80F4DF5}"/>
              </a:ext>
            </a:extLst>
          </p:cNvPr>
          <p:cNvPicPr>
            <a:picLocks noChangeAspect="1"/>
          </p:cNvPicPr>
          <p:nvPr/>
        </p:nvPicPr>
        <p:blipFill rotWithShape="1">
          <a:blip r:embed="rId6"/>
          <a:srcRect l="24600" b="3272"/>
          <a:stretch/>
        </p:blipFill>
        <p:spPr>
          <a:xfrm>
            <a:off x="3569551" y="2270032"/>
            <a:ext cx="2570672" cy="530689"/>
          </a:xfrm>
          <a:prstGeom prst="rect">
            <a:avLst/>
          </a:prstGeom>
        </p:spPr>
      </p:pic>
      <p:sp>
        <p:nvSpPr>
          <p:cNvPr id="17" name="TextBox 16">
            <a:extLst>
              <a:ext uri="{FF2B5EF4-FFF2-40B4-BE49-F238E27FC236}">
                <a16:creationId xmlns:a16="http://schemas.microsoft.com/office/drawing/2014/main" id="{00489C67-AE1F-4875-BBB7-F7FC4C92071A}"/>
              </a:ext>
            </a:extLst>
          </p:cNvPr>
          <p:cNvSpPr txBox="1"/>
          <p:nvPr/>
        </p:nvSpPr>
        <p:spPr>
          <a:xfrm>
            <a:off x="4931389" y="2199965"/>
            <a:ext cx="1126390" cy="365760"/>
          </a:xfrm>
          <a:prstGeom prst="rect">
            <a:avLst/>
          </a:prstGeom>
          <a:noFill/>
        </p:spPr>
        <p:txBody>
          <a:bodyPr wrap="square" rtlCol="0">
            <a:spAutoFit/>
          </a:bodyPr>
          <a:lstStyle/>
          <a:p>
            <a:pPr algn="ctr"/>
            <a:endParaRPr lang="en-US" dirty="0"/>
          </a:p>
        </p:txBody>
      </p:sp>
      <p:pic>
        <p:nvPicPr>
          <p:cNvPr id="18" name="Picture 17">
            <a:extLst>
              <a:ext uri="{FF2B5EF4-FFF2-40B4-BE49-F238E27FC236}">
                <a16:creationId xmlns:a16="http://schemas.microsoft.com/office/drawing/2014/main" id="{4C01A77A-7359-4E99-8A69-7F2A03E01A0A}"/>
              </a:ext>
            </a:extLst>
          </p:cNvPr>
          <p:cNvPicPr>
            <a:picLocks noChangeAspect="1"/>
          </p:cNvPicPr>
          <p:nvPr/>
        </p:nvPicPr>
        <p:blipFill rotWithShape="1">
          <a:blip r:embed="rId6"/>
          <a:srcRect l="24600" b="3272"/>
          <a:stretch/>
        </p:blipFill>
        <p:spPr>
          <a:xfrm>
            <a:off x="2825249" y="2915024"/>
            <a:ext cx="2570672" cy="530689"/>
          </a:xfrm>
          <a:prstGeom prst="rect">
            <a:avLst/>
          </a:prstGeom>
        </p:spPr>
      </p:pic>
      <p:sp>
        <p:nvSpPr>
          <p:cNvPr id="19" name="TextBox 18">
            <a:extLst>
              <a:ext uri="{FF2B5EF4-FFF2-40B4-BE49-F238E27FC236}">
                <a16:creationId xmlns:a16="http://schemas.microsoft.com/office/drawing/2014/main" id="{EF6776EB-E05D-4488-9A81-4EA051DD189E}"/>
              </a:ext>
            </a:extLst>
          </p:cNvPr>
          <p:cNvSpPr txBox="1"/>
          <p:nvPr/>
        </p:nvSpPr>
        <p:spPr>
          <a:xfrm>
            <a:off x="2870343" y="2866261"/>
            <a:ext cx="1126390" cy="365760"/>
          </a:xfrm>
          <a:prstGeom prst="rect">
            <a:avLst/>
          </a:prstGeom>
          <a:noFill/>
        </p:spPr>
        <p:txBody>
          <a:bodyPr wrap="square" rtlCol="0">
            <a:spAutoFit/>
          </a:bodyPr>
          <a:lstStyle/>
          <a:p>
            <a:pPr algn="ctr"/>
            <a:r>
              <a:rPr lang="en-US" b="1" dirty="0"/>
              <a:t>3.41</a:t>
            </a:r>
          </a:p>
        </p:txBody>
      </p:sp>
      <p:sp>
        <p:nvSpPr>
          <p:cNvPr id="20" name="TextBox 19">
            <a:extLst>
              <a:ext uri="{FF2B5EF4-FFF2-40B4-BE49-F238E27FC236}">
                <a16:creationId xmlns:a16="http://schemas.microsoft.com/office/drawing/2014/main" id="{95B83466-7093-49A3-ADBB-14F51D05475F}"/>
              </a:ext>
            </a:extLst>
          </p:cNvPr>
          <p:cNvSpPr txBox="1"/>
          <p:nvPr/>
        </p:nvSpPr>
        <p:spPr>
          <a:xfrm>
            <a:off x="4187087" y="2844957"/>
            <a:ext cx="1126390" cy="365760"/>
          </a:xfrm>
          <a:prstGeom prst="rect">
            <a:avLst/>
          </a:prstGeom>
          <a:noFill/>
        </p:spPr>
        <p:txBody>
          <a:bodyPr wrap="square" rtlCol="0">
            <a:spAutoFit/>
          </a:bodyPr>
          <a:lstStyle/>
          <a:p>
            <a:pPr algn="ctr"/>
            <a:r>
              <a:rPr lang="en-US" b="1" dirty="0"/>
              <a:t>m/s</a:t>
            </a:r>
          </a:p>
        </p:txBody>
      </p:sp>
      <p:sp>
        <p:nvSpPr>
          <p:cNvPr id="21" name="TextBox 20">
            <a:extLst>
              <a:ext uri="{FF2B5EF4-FFF2-40B4-BE49-F238E27FC236}">
                <a16:creationId xmlns:a16="http://schemas.microsoft.com/office/drawing/2014/main" id="{AF3EBA5F-6A1A-4E28-BE4D-CDC25E223C69}"/>
              </a:ext>
            </a:extLst>
          </p:cNvPr>
          <p:cNvSpPr txBox="1"/>
          <p:nvPr/>
        </p:nvSpPr>
        <p:spPr>
          <a:xfrm>
            <a:off x="3614645" y="2239820"/>
            <a:ext cx="1461852" cy="338554"/>
          </a:xfrm>
          <a:prstGeom prst="rect">
            <a:avLst/>
          </a:prstGeom>
          <a:noFill/>
        </p:spPr>
        <p:txBody>
          <a:bodyPr wrap="square" rtlCol="0">
            <a:spAutoFit/>
          </a:bodyPr>
          <a:lstStyle/>
          <a:p>
            <a:pPr algn="ctr"/>
            <a:r>
              <a:rPr lang="en-US" sz="1600" b="1" dirty="0"/>
              <a:t>0.6671-0.0731</a:t>
            </a:r>
          </a:p>
        </p:txBody>
      </p:sp>
      <p:sp>
        <p:nvSpPr>
          <p:cNvPr id="22" name="TextBox 21">
            <a:extLst>
              <a:ext uri="{FF2B5EF4-FFF2-40B4-BE49-F238E27FC236}">
                <a16:creationId xmlns:a16="http://schemas.microsoft.com/office/drawing/2014/main" id="{F3962FFB-D9F7-4D19-B1AF-DE821792CB35}"/>
              </a:ext>
            </a:extLst>
          </p:cNvPr>
          <p:cNvSpPr txBox="1"/>
          <p:nvPr/>
        </p:nvSpPr>
        <p:spPr>
          <a:xfrm>
            <a:off x="4958163" y="2228765"/>
            <a:ext cx="1126390" cy="365760"/>
          </a:xfrm>
          <a:prstGeom prst="rect">
            <a:avLst/>
          </a:prstGeom>
          <a:noFill/>
        </p:spPr>
        <p:txBody>
          <a:bodyPr wrap="square" rtlCol="0">
            <a:spAutoFit/>
          </a:bodyPr>
          <a:lstStyle/>
          <a:p>
            <a:pPr algn="ctr"/>
            <a:r>
              <a:rPr lang="en-US" b="1" dirty="0"/>
              <a:t>m/s</a:t>
            </a:r>
          </a:p>
        </p:txBody>
      </p:sp>
    </p:spTree>
    <p:extLst>
      <p:ext uri="{BB962C8B-B14F-4D97-AF65-F5344CB8AC3E}">
        <p14:creationId xmlns:p14="http://schemas.microsoft.com/office/powerpoint/2010/main" val="340506129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57715" y="467271"/>
            <a:ext cx="4195674" cy="2052522"/>
          </a:xfrm>
        </p:spPr>
        <p:txBody>
          <a:bodyPr anchor="b">
            <a:normAutofit/>
          </a:bodyPr>
          <a:lstStyle/>
          <a:p>
            <a:r>
              <a:rPr lang="en-US" sz="5600"/>
              <a:t>Conclusions</a:t>
            </a:r>
          </a:p>
        </p:txBody>
      </p:sp>
      <p:sp>
        <p:nvSpPr>
          <p:cNvPr id="77" name="Oval 7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5E46226F-44C9-C448-EB91-D5A6CAF030DA}"/>
              </a:ext>
            </a:extLst>
          </p:cNvPr>
          <p:cNvPicPr>
            <a:picLocks noChangeAspect="1"/>
          </p:cNvPicPr>
          <p:nvPr/>
        </p:nvPicPr>
        <p:blipFill>
          <a:blip r:embed="rId2"/>
          <a:srcRect l="10627" r="33124" b="1"/>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7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9"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6657715" y="2990818"/>
            <a:ext cx="4195673" cy="2913872"/>
          </a:xfrm>
        </p:spPr>
        <p:txBody>
          <a:bodyPr anchor="t">
            <a:normAutofit/>
          </a:bodyPr>
          <a:lstStyle/>
          <a:p>
            <a:pPr marL="457200" lvl="1" indent="0">
              <a:buNone/>
            </a:pPr>
            <a:r>
              <a:rPr lang="en-US" sz="1400">
                <a:solidFill>
                  <a:schemeClr val="tx1">
                    <a:alpha val="80000"/>
                  </a:schemeClr>
                </a:solidFill>
              </a:rPr>
              <a:t>This graph shows that while kinetic and potential energies exchange with each other, the total mechanical energy decreases over time. time. It is also displaying how the kinetic energy, potential energy, and total energy of this system change over time during this experiment. According to the law of conservation of energy, the total energy in a closed system should remain constant unless energy is lost. The linear fit of total energy helps to quantify whether total energy is, in fact, conserved or if there is a noticeable gain or loss over time, as shown by the slope.</a:t>
            </a:r>
          </a:p>
        </p:txBody>
      </p:sp>
      <p:sp>
        <p:nvSpPr>
          <p:cNvPr id="8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8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8233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57715" y="467271"/>
            <a:ext cx="4195674" cy="2052522"/>
          </a:xfrm>
        </p:spPr>
        <p:txBody>
          <a:bodyPr anchor="b">
            <a:normAutofit/>
          </a:bodyPr>
          <a:lstStyle/>
          <a:p>
            <a:r>
              <a:rPr lang="en-US" sz="5600"/>
              <a:t>Conclusions</a:t>
            </a:r>
          </a:p>
        </p:txBody>
      </p:sp>
      <p:sp>
        <p:nvSpPr>
          <p:cNvPr id="51" name="Oval 5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5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5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31" name="Picture 30">
            <a:extLst>
              <a:ext uri="{FF2B5EF4-FFF2-40B4-BE49-F238E27FC236}">
                <a16:creationId xmlns:a16="http://schemas.microsoft.com/office/drawing/2014/main" id="{44C72B48-BECC-B05D-623B-BB7E3E6494AB}"/>
              </a:ext>
            </a:extLst>
          </p:cNvPr>
          <p:cNvPicPr>
            <a:picLocks noChangeAspect="1"/>
          </p:cNvPicPr>
          <p:nvPr/>
        </p:nvPicPr>
        <p:blipFill>
          <a:blip r:embed="rId2"/>
          <a:stretch>
            <a:fillRect/>
          </a:stretch>
        </p:blipFill>
        <p:spPr>
          <a:xfrm>
            <a:off x="1217770" y="2313584"/>
            <a:ext cx="3952579" cy="2223325"/>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6695359" y="2990818"/>
            <a:ext cx="4158031" cy="2913872"/>
          </a:xfrm>
        </p:spPr>
        <p:txBody>
          <a:bodyPr anchor="t">
            <a:normAutofit/>
          </a:bodyPr>
          <a:lstStyle/>
          <a:p>
            <a:pPr marL="0" indent="0">
              <a:buNone/>
            </a:pPr>
            <a:r>
              <a:rPr lang="en-US" sz="1400">
                <a:solidFill>
                  <a:schemeClr val="tx1">
                    <a:alpha val="80000"/>
                  </a:schemeClr>
                </a:solidFill>
              </a:rPr>
              <a:t>The best-fit line for total energy </a:t>
            </a:r>
            <a:r>
              <a:rPr lang="en-US" sz="1400" i="1">
                <a:solidFill>
                  <a:schemeClr val="tx1">
                    <a:alpha val="80000"/>
                  </a:schemeClr>
                </a:solidFill>
              </a:rPr>
              <a:t>E </a:t>
            </a:r>
            <a:r>
              <a:rPr lang="en-US" sz="1400">
                <a:solidFill>
                  <a:schemeClr val="tx1">
                    <a:alpha val="80000"/>
                  </a:schemeClr>
                </a:solidFill>
              </a:rPr>
              <a:t>shows a slight decrease as time progresses. The slope is slightly negative because it shows a small, gradual loss of total energy over time.</a:t>
            </a:r>
          </a:p>
          <a:p>
            <a:r>
              <a:rPr lang="en-US" sz="1400">
                <a:solidFill>
                  <a:schemeClr val="tx1">
                    <a:alpha val="80000"/>
                  </a:schemeClr>
                </a:solidFill>
              </a:rPr>
              <a:t>The data collected is showing a decrease. Because it converts a portion of mechanical energy into other forms like heat or sound. These conversion portions can’t be accounted for in the measurement of mechanical energy.</a:t>
            </a:r>
          </a:p>
          <a:p>
            <a:r>
              <a:rPr lang="en-US" sz="1400">
                <a:solidFill>
                  <a:schemeClr val="tx1">
                    <a:alpha val="80000"/>
                  </a:schemeClr>
                </a:solidFill>
              </a:rPr>
              <a:t>Because the total mechanical energy of this system measured in this experiment decreases slightly, it manifests as a downward-sloping best-fit line in this data.</a:t>
            </a:r>
          </a:p>
          <a:p>
            <a:pPr marL="0" indent="0">
              <a:buNone/>
            </a:pPr>
            <a:endParaRPr lang="en-US" sz="1400">
              <a:solidFill>
                <a:schemeClr val="tx1">
                  <a:alpha val="80000"/>
                </a:schemeClr>
              </a:solidFill>
            </a:endParaRPr>
          </a:p>
          <a:p>
            <a:pPr lvl="1"/>
            <a:endParaRPr lang="en-US" sz="1400">
              <a:solidFill>
                <a:schemeClr val="tx1">
                  <a:alpha val="80000"/>
                </a:schemeClr>
              </a:solidFill>
            </a:endParaRPr>
          </a:p>
          <a:p>
            <a:pPr marL="457200" lvl="1" indent="0">
              <a:buNone/>
            </a:pPr>
            <a:endParaRPr lang="en-US" sz="1400">
              <a:solidFill>
                <a:schemeClr val="tx1">
                  <a:alpha val="80000"/>
                </a:schemeClr>
              </a:solidFill>
            </a:endParaRPr>
          </a:p>
        </p:txBody>
      </p:sp>
      <p:sp>
        <p:nvSpPr>
          <p:cNvPr id="5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59" name="Straight Connector 5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4412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66730" y="1598246"/>
            <a:ext cx="4554659" cy="5034817"/>
          </a:xfrm>
        </p:spPr>
        <p:txBody>
          <a:bodyPr anchor="t">
            <a:normAutofit/>
          </a:bodyPr>
          <a:lstStyle/>
          <a:p>
            <a:pPr algn="l"/>
            <a:r>
              <a:rPr lang="en-US" sz="8000" dirty="0"/>
              <a:t>TECH204</a:t>
            </a:r>
            <a:br>
              <a:rPr lang="en-US" sz="8000" dirty="0"/>
            </a:br>
            <a:r>
              <a:rPr lang="en-US" sz="8000" dirty="0"/>
              <a:t>Project Part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792994" y="1590840"/>
            <a:ext cx="5010506" cy="5007531"/>
          </a:xfrm>
        </p:spPr>
        <p:txBody>
          <a:bodyPr>
            <a:normAutofit/>
          </a:bodyPr>
          <a:lstStyle/>
          <a:p>
            <a:pPr algn="l"/>
            <a:r>
              <a:rPr lang="en-US" sz="4400" dirty="0"/>
              <a:t>Relationship between Linear and Rotational Motion </a:t>
            </a:r>
          </a:p>
        </p:txBody>
      </p:sp>
      <p:cxnSp>
        <p:nvCxnSpPr>
          <p:cNvPr id="26" name="Straight Connector 2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8"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0"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2"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0594991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p:txBody>
              <a:bodyPr/>
              <a:lstStyle/>
              <a:p>
                <a:pPr>
                  <a:lnSpc>
                    <a:spcPct val="150000"/>
                  </a:lnSpc>
                </a:pPr>
                <a:r>
                  <a:rPr lang="en-US" dirty="0"/>
                  <a:t>Object diameter: </a:t>
                </a:r>
                <a:r>
                  <a:rPr lang="en-US" i="1" dirty="0"/>
                  <a:t>d</a:t>
                </a:r>
                <a:r>
                  <a:rPr lang="en-US" dirty="0"/>
                  <a:t> = </a:t>
                </a:r>
              </a:p>
              <a:p>
                <a:pPr>
                  <a:lnSpc>
                    <a:spcPct val="150000"/>
                  </a:lnSpc>
                </a:pPr>
                <a:r>
                  <a:rPr lang="en-US" dirty="0"/>
                  <a:t>Object radius: </a:t>
                </a:r>
                <a:r>
                  <a:rPr lang="en-US" i="1" dirty="0"/>
                  <a:t>r</a:t>
                </a:r>
                <a:r>
                  <a:rPr lang="en-US" dirty="0"/>
                  <a:t> =</a:t>
                </a:r>
              </a:p>
              <a:p>
                <a:pPr>
                  <a:lnSpc>
                    <a:spcPct val="150000"/>
                  </a:lnSpc>
                </a:pPr>
                <a:r>
                  <a:rPr lang="en-US" dirty="0"/>
                  <a:t>Number of pulses for one revolution: </a:t>
                </a:r>
                <a:r>
                  <a:rPr lang="en-US" i="1" dirty="0"/>
                  <a:t>x</a:t>
                </a:r>
                <a:r>
                  <a:rPr lang="en-US" dirty="0"/>
                  <a:t> = 40</a:t>
                </a:r>
              </a:p>
              <a:p>
                <a:pPr>
                  <a:lnSpc>
                    <a:spcPct val="100000"/>
                  </a:lnSpc>
                </a:pPr>
                <a:r>
                  <a:rPr lang="en-US" dirty="0"/>
                  <a:t>Resolution =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1 </m:t>
                            </m:r>
                          </m:num>
                          <m:den>
                            <m:r>
                              <a:rPr lang="en-US" b="0" i="1" smtClean="0">
                                <a:latin typeface="Cambria Math" panose="02040503050406030204" pitchFamily="18" charset="0"/>
                              </a:rPr>
                              <m:t>𝑥</m:t>
                            </m:r>
                            <m:r>
                              <a:rPr lang="en-US" i="1">
                                <a:latin typeface="Cambria Math" panose="02040503050406030204" pitchFamily="18" charset="0"/>
                              </a:rPr>
                              <m:t> </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𝑅𝑒𝑣𝑜𝑙𝑢𝑡𝑖𝑜𝑛</m:t>
                            </m:r>
                          </m:num>
                          <m:den>
                            <m:r>
                              <a:rPr lang="en-US" i="1">
                                <a:latin typeface="Cambria Math" panose="02040503050406030204" pitchFamily="18" charset="0"/>
                              </a:rPr>
                              <m:t>𝑝𝑢𝑙𝑠𝑒𝑠</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r>
                              <a:rPr lang="en-US" i="1">
                                <a:latin typeface="Cambria Math" panose="02040503050406030204" pitchFamily="18" charset="0"/>
                              </a:rPr>
                              <m:t>𝑟𝑎𝑑𝑖𝑎𝑛𝑠</m:t>
                            </m:r>
                          </m:num>
                          <m:den>
                            <m:r>
                              <a:rPr lang="en-US" i="1">
                                <a:latin typeface="Cambria Math" panose="02040503050406030204" pitchFamily="18" charset="0"/>
                              </a:rPr>
                              <m:t>1 </m:t>
                            </m:r>
                            <m:r>
                              <a:rPr lang="en-US" i="1">
                                <a:latin typeface="Cambria Math" panose="02040503050406030204" pitchFamily="18" charset="0"/>
                              </a:rPr>
                              <m:t>𝑅𝑒𝑣𝑜𝑙𝑢𝑡𝑖𝑜𝑛</m:t>
                            </m:r>
                          </m:den>
                        </m:f>
                      </m:e>
                    </m:d>
                    <m:r>
                      <a:rPr lang="en-US" b="0" i="1" smtClean="0">
                        <a:latin typeface="Cambria Math" panose="02040503050406030204" pitchFamily="18" charset="0"/>
                      </a:rPr>
                      <m:t>=</m:t>
                    </m:r>
                  </m:oMath>
                </a14:m>
                <a:endParaRPr lang="en-US" dirty="0"/>
              </a:p>
              <a:p>
                <a:pPr marL="0" indent="0">
                  <a:lnSpc>
                    <a:spcPct val="150000"/>
                  </a:lnSpc>
                  <a:buNone/>
                </a:pPr>
                <a:endParaRPr lang="en-US"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67457B9-430A-4B82-8FAD-769B828F8190}"/>
              </a:ext>
            </a:extLst>
          </p:cNvPr>
          <p:cNvPicPr>
            <a:picLocks noChangeAspect="1"/>
          </p:cNvPicPr>
          <p:nvPr/>
        </p:nvPicPr>
        <p:blipFill rotWithShape="1">
          <a:blip r:embed="rId3"/>
          <a:srcRect l="24521"/>
          <a:stretch/>
        </p:blipFill>
        <p:spPr>
          <a:xfrm>
            <a:off x="3758045" y="2929552"/>
            <a:ext cx="2573371" cy="548640"/>
          </a:xfrm>
          <a:prstGeom prst="rect">
            <a:avLst/>
          </a:prstGeom>
        </p:spPr>
      </p:pic>
      <p:pic>
        <p:nvPicPr>
          <p:cNvPr id="8" name="Picture 7">
            <a:extLst>
              <a:ext uri="{FF2B5EF4-FFF2-40B4-BE49-F238E27FC236}">
                <a16:creationId xmlns:a16="http://schemas.microsoft.com/office/drawing/2014/main" id="{2EA50A50-6832-4423-AD8A-3E3577C9D0DC}"/>
              </a:ext>
            </a:extLst>
          </p:cNvPr>
          <p:cNvPicPr>
            <a:picLocks noChangeAspect="1"/>
          </p:cNvPicPr>
          <p:nvPr/>
        </p:nvPicPr>
        <p:blipFill rotWithShape="1">
          <a:blip r:embed="rId3"/>
          <a:srcRect l="24521"/>
          <a:stretch/>
        </p:blipFill>
        <p:spPr>
          <a:xfrm>
            <a:off x="4223886" y="2144528"/>
            <a:ext cx="2573371" cy="548640"/>
          </a:xfrm>
          <a:prstGeom prst="rect">
            <a:avLst/>
          </a:prstGeom>
        </p:spPr>
      </p:pic>
      <p:pic>
        <p:nvPicPr>
          <p:cNvPr id="11" name="Picture 10">
            <a:extLst>
              <a:ext uri="{FF2B5EF4-FFF2-40B4-BE49-F238E27FC236}">
                <a16:creationId xmlns:a16="http://schemas.microsoft.com/office/drawing/2014/main" id="{BABA2895-3735-4FD7-A01D-B114EA56DB32}"/>
              </a:ext>
            </a:extLst>
          </p:cNvPr>
          <p:cNvPicPr>
            <a:picLocks noChangeAspect="1"/>
          </p:cNvPicPr>
          <p:nvPr/>
        </p:nvPicPr>
        <p:blipFill rotWithShape="1">
          <a:blip r:embed="rId3"/>
          <a:srcRect l="24521"/>
          <a:stretch/>
        </p:blipFill>
        <p:spPr>
          <a:xfrm>
            <a:off x="7964285" y="4528277"/>
            <a:ext cx="2573371" cy="548640"/>
          </a:xfrm>
          <a:prstGeom prst="rect">
            <a:avLst/>
          </a:prstGeom>
        </p:spPr>
      </p:pic>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p>
        </p:txBody>
      </p:sp>
      <p:sp>
        <p:nvSpPr>
          <p:cNvPr id="14" name="TextBox 13">
            <a:extLst>
              <a:ext uri="{FF2B5EF4-FFF2-40B4-BE49-F238E27FC236}">
                <a16:creationId xmlns:a16="http://schemas.microsoft.com/office/drawing/2014/main" id="{1E29F97F-4FD9-443D-967D-37646DD07623}"/>
              </a:ext>
            </a:extLst>
          </p:cNvPr>
          <p:cNvSpPr txBox="1"/>
          <p:nvPr/>
        </p:nvSpPr>
        <p:spPr>
          <a:xfrm>
            <a:off x="4303660" y="2014584"/>
            <a:ext cx="1126390" cy="461665"/>
          </a:xfrm>
          <a:prstGeom prst="rect">
            <a:avLst/>
          </a:prstGeom>
          <a:noFill/>
        </p:spPr>
        <p:txBody>
          <a:bodyPr wrap="square" rtlCol="0">
            <a:spAutoFit/>
          </a:bodyPr>
          <a:lstStyle/>
          <a:p>
            <a:pPr algn="ctr"/>
            <a:r>
              <a:rPr lang="en-US" sz="2400" dirty="0"/>
              <a:t>7</a:t>
            </a:r>
          </a:p>
        </p:txBody>
      </p:sp>
      <p:sp>
        <p:nvSpPr>
          <p:cNvPr id="16" name="TextBox 15">
            <a:extLst>
              <a:ext uri="{FF2B5EF4-FFF2-40B4-BE49-F238E27FC236}">
                <a16:creationId xmlns:a16="http://schemas.microsoft.com/office/drawing/2014/main" id="{8D918605-2E12-47B2-931A-F7F412E49392}"/>
              </a:ext>
            </a:extLst>
          </p:cNvPr>
          <p:cNvSpPr txBox="1"/>
          <p:nvPr/>
        </p:nvSpPr>
        <p:spPr>
          <a:xfrm>
            <a:off x="5601466" y="1983622"/>
            <a:ext cx="1126390" cy="461665"/>
          </a:xfrm>
          <a:prstGeom prst="rect">
            <a:avLst/>
          </a:prstGeom>
          <a:noFill/>
        </p:spPr>
        <p:txBody>
          <a:bodyPr wrap="square" rtlCol="0">
            <a:spAutoFit/>
          </a:bodyPr>
          <a:lstStyle/>
          <a:p>
            <a:pPr algn="ctr"/>
            <a:r>
              <a:rPr lang="en-US" sz="2400" dirty="0"/>
              <a:t>cm</a:t>
            </a:r>
          </a:p>
        </p:txBody>
      </p:sp>
      <p:sp>
        <p:nvSpPr>
          <p:cNvPr id="17" name="TextBox 16">
            <a:extLst>
              <a:ext uri="{FF2B5EF4-FFF2-40B4-BE49-F238E27FC236}">
                <a16:creationId xmlns:a16="http://schemas.microsoft.com/office/drawing/2014/main" id="{54BDB280-14EC-4B75-8C2E-ED1ADF44944C}"/>
              </a:ext>
            </a:extLst>
          </p:cNvPr>
          <p:cNvSpPr txBox="1"/>
          <p:nvPr/>
        </p:nvSpPr>
        <p:spPr>
          <a:xfrm>
            <a:off x="3830418" y="2781238"/>
            <a:ext cx="1126390" cy="461665"/>
          </a:xfrm>
          <a:prstGeom prst="rect">
            <a:avLst/>
          </a:prstGeom>
          <a:noFill/>
        </p:spPr>
        <p:txBody>
          <a:bodyPr wrap="square" rtlCol="0">
            <a:spAutoFit/>
          </a:bodyPr>
          <a:lstStyle/>
          <a:p>
            <a:pPr algn="ctr"/>
            <a:r>
              <a:rPr lang="en-US" sz="2400" dirty="0"/>
              <a:t>3.5</a:t>
            </a:r>
          </a:p>
        </p:txBody>
      </p:sp>
      <p:sp>
        <p:nvSpPr>
          <p:cNvPr id="18" name="TextBox 17">
            <a:extLst>
              <a:ext uri="{FF2B5EF4-FFF2-40B4-BE49-F238E27FC236}">
                <a16:creationId xmlns:a16="http://schemas.microsoft.com/office/drawing/2014/main" id="{E855F5C6-C0F6-4151-8347-ABA8A166613E}"/>
              </a:ext>
            </a:extLst>
          </p:cNvPr>
          <p:cNvSpPr txBox="1"/>
          <p:nvPr/>
        </p:nvSpPr>
        <p:spPr>
          <a:xfrm>
            <a:off x="5115390" y="2781237"/>
            <a:ext cx="1126390" cy="461665"/>
          </a:xfrm>
          <a:prstGeom prst="rect">
            <a:avLst/>
          </a:prstGeom>
          <a:noFill/>
        </p:spPr>
        <p:txBody>
          <a:bodyPr wrap="square" rtlCol="0">
            <a:spAutoFit/>
          </a:bodyPr>
          <a:lstStyle/>
          <a:p>
            <a:pPr algn="ctr"/>
            <a:r>
              <a:rPr lang="en-US" sz="2400" dirty="0"/>
              <a:t>cm</a:t>
            </a:r>
          </a:p>
        </p:txBody>
      </p:sp>
      <p:sp>
        <p:nvSpPr>
          <p:cNvPr id="19" name="TextBox 18">
            <a:extLst>
              <a:ext uri="{FF2B5EF4-FFF2-40B4-BE49-F238E27FC236}">
                <a16:creationId xmlns:a16="http://schemas.microsoft.com/office/drawing/2014/main" id="{7746A31A-FE29-4488-BB43-D4F0F11E9EE6}"/>
              </a:ext>
            </a:extLst>
          </p:cNvPr>
          <p:cNvSpPr txBox="1"/>
          <p:nvPr/>
        </p:nvSpPr>
        <p:spPr>
          <a:xfrm>
            <a:off x="8037950" y="4385386"/>
            <a:ext cx="1126390" cy="461665"/>
          </a:xfrm>
          <a:prstGeom prst="rect">
            <a:avLst/>
          </a:prstGeom>
          <a:noFill/>
        </p:spPr>
        <p:txBody>
          <a:bodyPr wrap="square" rtlCol="0">
            <a:spAutoFit/>
          </a:bodyPr>
          <a:lstStyle/>
          <a:p>
            <a:pPr algn="ctr"/>
            <a:r>
              <a:rPr lang="en-US" sz="2400" dirty="0"/>
              <a:t>0.157</a:t>
            </a:r>
          </a:p>
        </p:txBody>
      </p:sp>
      <p:sp>
        <p:nvSpPr>
          <p:cNvPr id="20" name="TextBox 19">
            <a:extLst>
              <a:ext uri="{FF2B5EF4-FFF2-40B4-BE49-F238E27FC236}">
                <a16:creationId xmlns:a16="http://schemas.microsoft.com/office/drawing/2014/main" id="{6029B443-BF1A-4A6C-BC00-3078A1E1FA90}"/>
              </a:ext>
            </a:extLst>
          </p:cNvPr>
          <p:cNvSpPr txBox="1"/>
          <p:nvPr/>
        </p:nvSpPr>
        <p:spPr>
          <a:xfrm>
            <a:off x="9322922" y="4385385"/>
            <a:ext cx="1126390" cy="253916"/>
          </a:xfrm>
          <a:prstGeom prst="rect">
            <a:avLst/>
          </a:prstGeom>
          <a:noFill/>
        </p:spPr>
        <p:txBody>
          <a:bodyPr wrap="square" rtlCol="0">
            <a:spAutoFit/>
          </a:bodyPr>
          <a:lstStyle/>
          <a:p>
            <a:pPr algn="ctr"/>
            <a:r>
              <a:rPr lang="en-US" sz="1050" dirty="0"/>
              <a:t>Radius per pulse</a:t>
            </a:r>
          </a:p>
        </p:txBody>
      </p:sp>
      <p:pic>
        <p:nvPicPr>
          <p:cNvPr id="22" name="Picture 21">
            <a:extLst>
              <a:ext uri="{FF2B5EF4-FFF2-40B4-BE49-F238E27FC236}">
                <a16:creationId xmlns:a16="http://schemas.microsoft.com/office/drawing/2014/main" id="{CD521C2D-E944-46F9-8EB6-3724FE6242BC}"/>
              </a:ext>
            </a:extLst>
          </p:cNvPr>
          <p:cNvPicPr>
            <a:picLocks noChangeAspect="1"/>
          </p:cNvPicPr>
          <p:nvPr/>
        </p:nvPicPr>
        <p:blipFill rotWithShape="1">
          <a:blip r:embed="rId3"/>
          <a:srcRect l="24521" r="38571"/>
          <a:stretch/>
        </p:blipFill>
        <p:spPr>
          <a:xfrm>
            <a:off x="7130562" y="3637849"/>
            <a:ext cx="1258321" cy="548640"/>
          </a:xfrm>
          <a:prstGeom prst="rect">
            <a:avLst/>
          </a:prstGeom>
        </p:spPr>
      </p:pic>
      <p:sp>
        <p:nvSpPr>
          <p:cNvPr id="23" name="TextBox 22">
            <a:extLst>
              <a:ext uri="{FF2B5EF4-FFF2-40B4-BE49-F238E27FC236}">
                <a16:creationId xmlns:a16="http://schemas.microsoft.com/office/drawing/2014/main" id="{2EF89674-4EB2-4294-9122-CA3A66962BA2}"/>
              </a:ext>
            </a:extLst>
          </p:cNvPr>
          <p:cNvSpPr txBox="1"/>
          <p:nvPr/>
        </p:nvSpPr>
        <p:spPr>
          <a:xfrm>
            <a:off x="7196527" y="3502244"/>
            <a:ext cx="1126390" cy="830997"/>
          </a:xfrm>
          <a:prstGeom prst="rect">
            <a:avLst/>
          </a:prstGeom>
          <a:noFill/>
        </p:spPr>
        <p:txBody>
          <a:bodyPr wrap="square" rtlCol="0">
            <a:spAutoFit/>
          </a:bodyPr>
          <a:lstStyle/>
          <a:p>
            <a:pPr algn="ctr"/>
            <a:r>
              <a:rPr lang="en-US" sz="2400" dirty="0"/>
              <a:t>40</a:t>
            </a:r>
          </a:p>
          <a:p>
            <a:pPr algn="ctr"/>
            <a:endParaRPr lang="en-US" sz="2400" dirty="0"/>
          </a:p>
        </p:txBody>
      </p:sp>
    </p:spTree>
    <p:extLst>
      <p:ext uri="{BB962C8B-B14F-4D97-AF65-F5344CB8AC3E}">
        <p14:creationId xmlns:p14="http://schemas.microsoft.com/office/powerpoint/2010/main" val="25693561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8000" kern="1200">
                <a:solidFill>
                  <a:srgbClr val="FFFFFF"/>
                </a:solidFill>
                <a:latin typeface="+mj-lt"/>
                <a:ea typeface="+mj-ea"/>
                <a:cs typeface="+mj-cs"/>
              </a:rPr>
              <a:t>Data Analysis</a:t>
            </a:r>
          </a:p>
        </p:txBody>
      </p:sp>
      <p:pic>
        <p:nvPicPr>
          <p:cNvPr id="7" name="Picture 6">
            <a:extLst>
              <a:ext uri="{FF2B5EF4-FFF2-40B4-BE49-F238E27FC236}">
                <a16:creationId xmlns:a16="http://schemas.microsoft.com/office/drawing/2014/main" id="{73F754E2-046E-ABFA-244D-8E0F37204BC0}"/>
              </a:ext>
            </a:extLst>
          </p:cNvPr>
          <p:cNvPicPr>
            <a:picLocks noChangeAspect="1"/>
          </p:cNvPicPr>
          <p:nvPr/>
        </p:nvPicPr>
        <p:blipFill>
          <a:blip r:embed="rId2">
            <a:alphaModFix/>
          </a:blip>
          <a:srcRect t="7338" r="-1" b="17402"/>
          <a:stretch>
            <a:fillRect/>
          </a:stretch>
        </p:blipFill>
        <p:spPr>
          <a:xfrm>
            <a:off x="5426882" y="3105083"/>
            <a:ext cx="6194967" cy="2622535"/>
          </a:xfrm>
          <a:prstGeom prst="rect">
            <a:avLst/>
          </a:prstGeom>
        </p:spPr>
      </p:pic>
      <p:grpSp>
        <p:nvGrpSpPr>
          <p:cNvPr id="28" name="Group 27">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2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0"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31"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697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Conclusions</a:t>
            </a:r>
          </a:p>
        </p:txBody>
      </p:sp>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6297233" y="518400"/>
            <a:ext cx="4771607" cy="5837949"/>
          </a:xfrm>
        </p:spPr>
        <p:txBody>
          <a:bodyPr anchor="ctr">
            <a:normAutofit/>
          </a:bodyPr>
          <a:lstStyle/>
          <a:p>
            <a:pPr lvl="0"/>
            <a:r>
              <a:rPr lang="en-US" sz="2000">
                <a:solidFill>
                  <a:schemeClr val="tx1">
                    <a:alpha val="80000"/>
                  </a:schemeClr>
                </a:solidFill>
              </a:rPr>
              <a:t>Briefly describe and explain the results.</a:t>
            </a:r>
          </a:p>
          <a:p>
            <a:pPr lvl="1"/>
            <a:r>
              <a:rPr lang="en-US" sz="2000">
                <a:solidFill>
                  <a:schemeClr val="tx1">
                    <a:alpha val="80000"/>
                  </a:schemeClr>
                </a:solidFill>
              </a:rPr>
              <a:t>Answer:  </a:t>
            </a:r>
          </a:p>
          <a:p>
            <a:pPr marL="457200" lvl="1" indent="0">
              <a:buNone/>
            </a:pPr>
            <a:r>
              <a:rPr lang="en-US" sz="2000">
                <a:solidFill>
                  <a:schemeClr val="tx1">
                    <a:alpha val="80000"/>
                  </a:schemeClr>
                </a:solidFill>
              </a:rPr>
              <a:t>This is the calculated answer of a rotational system. It’s based on  the given object’s dimensions and the pulse count per revolution</a:t>
            </a:r>
          </a:p>
          <a:p>
            <a:pPr lvl="0"/>
            <a:r>
              <a:rPr lang="en-US" sz="2000">
                <a:solidFill>
                  <a:schemeClr val="tx1">
                    <a:alpha val="80000"/>
                  </a:schemeClr>
                </a:solidFill>
              </a:rPr>
              <a:t>What are some applications of this measuring technique? Could this measuring system be used to measure surfaces that are not flat?</a:t>
            </a:r>
          </a:p>
          <a:p>
            <a:pPr lvl="1"/>
            <a:r>
              <a:rPr lang="en-US" sz="2000">
                <a:solidFill>
                  <a:schemeClr val="tx1">
                    <a:alpha val="80000"/>
                  </a:schemeClr>
                </a:solidFill>
              </a:rPr>
              <a:t>Answer: The sensor used impacts the resolution. Different types of technology have different capabilities and limitations in detecting angular change. I think that this measuring system can be used to measure systems that aren’t flat.</a:t>
            </a:r>
          </a:p>
        </p:txBody>
      </p:sp>
      <p:sp>
        <p:nvSpPr>
          <p:cNvPr id="3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68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57200" y="1598246"/>
            <a:ext cx="4412419" cy="3626217"/>
          </a:xfrm>
        </p:spPr>
        <p:txBody>
          <a:bodyPr anchor="t">
            <a:normAutofit/>
          </a:bodyPr>
          <a:lstStyle/>
          <a:p>
            <a:pPr algn="r"/>
            <a:r>
              <a:rPr lang="en-US" sz="8000" b="1" dirty="0"/>
              <a:t>TECH204</a:t>
            </a:r>
            <a:br>
              <a:rPr lang="en-US" sz="8000" b="1" dirty="0"/>
            </a:br>
            <a:r>
              <a:rPr lang="en-US" sz="8000" b="1" dirty="0"/>
              <a:t>Project Part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57200" y="5350213"/>
            <a:ext cx="4412417" cy="1031537"/>
          </a:xfrm>
        </p:spPr>
        <p:txBody>
          <a:bodyPr>
            <a:normAutofit/>
          </a:bodyPr>
          <a:lstStyle/>
          <a:p>
            <a:pPr algn="r"/>
            <a:r>
              <a:rPr lang="en-US" sz="3200" b="1" dirty="0"/>
              <a:t>Observing the Hall Effect</a:t>
            </a:r>
          </a:p>
        </p:txBody>
      </p:sp>
      <p:sp>
        <p:nvSpPr>
          <p:cNvPr id="90"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92"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36" name="Picture 35" descr="3D square and rectangle">
            <a:extLst>
              <a:ext uri="{FF2B5EF4-FFF2-40B4-BE49-F238E27FC236}">
                <a16:creationId xmlns:a16="http://schemas.microsoft.com/office/drawing/2014/main" id="{22BCB7A2-BEFD-F249-0E4E-051A771DD5DC}"/>
              </a:ext>
            </a:extLst>
          </p:cNvPr>
          <p:cNvPicPr>
            <a:picLocks noChangeAspect="1"/>
          </p:cNvPicPr>
          <p:nvPr/>
        </p:nvPicPr>
        <p:blipFill>
          <a:blip r:embed="rId2"/>
          <a:srcRect l="851" r="18809" b="3"/>
          <a:stretch>
            <a:fillRect/>
          </a:stretch>
        </p:blipFill>
        <p:spPr>
          <a:xfrm>
            <a:off x="5986926" y="1598246"/>
            <a:ext cx="5569864" cy="4783504"/>
          </a:xfrm>
          <a:prstGeom prst="rect">
            <a:avLst/>
          </a:prstGeom>
        </p:spPr>
      </p:pic>
      <p:sp>
        <p:nvSpPr>
          <p:cNvPr id="94"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72755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7910285" y="741391"/>
            <a:ext cx="3443514" cy="1616203"/>
          </a:xfrm>
        </p:spPr>
        <p:txBody>
          <a:bodyPr vert="horz" lIns="91440" tIns="45720" rIns="91440" bIns="45720" rtlCol="0" anchor="b">
            <a:normAutofit/>
          </a:bodyPr>
          <a:lstStyle/>
          <a:p>
            <a:r>
              <a:rPr lang="en-US" kern="1200">
                <a:solidFill>
                  <a:schemeClr val="tx1"/>
                </a:solidFill>
                <a:latin typeface="+mj-lt"/>
                <a:ea typeface="+mj-ea"/>
                <a:cs typeface="+mj-cs"/>
              </a:rPr>
              <a:t>Excel Graph</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pic>
        <p:nvPicPr>
          <p:cNvPr id="5" name="Picture 4" descr="A graph with a line&#10;&#10;AI-generated content may be incorrect.">
            <a:extLst>
              <a:ext uri="{FF2B5EF4-FFF2-40B4-BE49-F238E27FC236}">
                <a16:creationId xmlns:a16="http://schemas.microsoft.com/office/drawing/2014/main" id="{ABD78564-4298-C921-D7F4-AE1E66CABE79}"/>
              </a:ext>
            </a:extLst>
          </p:cNvPr>
          <p:cNvPicPr>
            <a:picLocks noChangeAspect="1"/>
          </p:cNvPicPr>
          <p:nvPr/>
        </p:nvPicPr>
        <p:blipFill>
          <a:blip r:embed="rId2"/>
          <a:stretch>
            <a:fillRect/>
          </a:stretch>
        </p:blipFill>
        <p:spPr>
          <a:xfrm>
            <a:off x="787114" y="1466891"/>
            <a:ext cx="6449549" cy="3853576"/>
          </a:xfrm>
          <a:prstGeom prst="rect">
            <a:avLst/>
          </a:prstGeom>
        </p:spPr>
      </p:pic>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a:xfrm>
            <a:off x="7910285" y="2533476"/>
            <a:ext cx="3443514" cy="3447832"/>
          </a:xfrm>
        </p:spPr>
        <p:txBody>
          <a:bodyPr vert="horz" lIns="91440" tIns="45720" rIns="91440" bIns="45720" rtlCol="0" anchor="t">
            <a:normAutofit/>
          </a:bodyPr>
          <a:lstStyle/>
          <a:p>
            <a:pPr indent="-228600">
              <a:buFont typeface="Arial" panose="020B0604020202020204" pitchFamily="34" charset="0"/>
              <a:buChar char="•"/>
            </a:pPr>
            <a:r>
              <a:rPr lang="en-US" sz="2000"/>
              <a:t> Excel graph for a single trial of data plotted as a function of time.</a:t>
            </a:r>
          </a:p>
          <a:p>
            <a:pPr indent="-228600">
              <a:buFont typeface="Arial" panose="020B0604020202020204" pitchFamily="34" charset="0"/>
              <a:buChar char="•"/>
            </a:pPr>
            <a:endParaRPr lang="en-US" sz="2000" b="1"/>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grpSp>
        <p:nvGrpSpPr>
          <p:cNvPr id="57" name="Group 56">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58" name="Rectangle 57">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9238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2C6A8-24D3-ABC7-DB70-02599F89F300}"/>
              </a:ext>
            </a:extLst>
          </p:cNvPr>
          <p:cNvSpPr>
            <a:spLocks noGrp="1"/>
          </p:cNvSpPr>
          <p:nvPr>
            <p:ph type="title"/>
          </p:nvPr>
        </p:nvSpPr>
        <p:spPr>
          <a:xfrm>
            <a:off x="6392583" y="501651"/>
            <a:ext cx="4414848" cy="1716255"/>
          </a:xfrm>
        </p:spPr>
        <p:txBody>
          <a:bodyPr anchor="b">
            <a:normAutofit/>
          </a:bodyPr>
          <a:lstStyle/>
          <a:p>
            <a:r>
              <a:rPr lang="en-US" sz="4300" b="1">
                <a:latin typeface="+mn-lt"/>
              </a:rPr>
              <a:t>Ultrasonic Sensor HC-SR04</a:t>
            </a:r>
          </a:p>
        </p:txBody>
      </p:sp>
      <p:sp>
        <p:nvSpPr>
          <p:cNvPr id="143" name="Rectangle 14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600EAD-2D93-151A-26D4-65D893C1BB81}"/>
              </a:ext>
            </a:extLst>
          </p:cNvPr>
          <p:cNvPicPr>
            <a:picLocks noChangeAspect="1"/>
          </p:cNvPicPr>
          <p:nvPr/>
        </p:nvPicPr>
        <p:blipFill>
          <a:blip r:embed="rId2">
            <a:extLst>
              <a:ext uri="{28A0092B-C50C-407E-A947-70E740481C1C}">
                <a14:useLocalDpi xmlns:a14="http://schemas.microsoft.com/office/drawing/2010/main" val="0"/>
              </a:ext>
            </a:extLst>
          </a:blip>
          <a:srcRect l="18335" r="19095" b="-1"/>
          <a:stretch>
            <a:fillRect/>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35A71B4A-3A30-9CE2-0120-CA772DD48AA1}"/>
              </a:ext>
            </a:extLst>
          </p:cNvPr>
          <p:cNvSpPr>
            <a:spLocks noGrp="1"/>
          </p:cNvSpPr>
          <p:nvPr>
            <p:ph idx="1"/>
          </p:nvPr>
        </p:nvSpPr>
        <p:spPr>
          <a:xfrm>
            <a:off x="6392583" y="2645922"/>
            <a:ext cx="4434721" cy="3710427"/>
          </a:xfrm>
        </p:spPr>
        <p:txBody>
          <a:bodyPr anchor="t">
            <a:normAutofit/>
          </a:bodyPr>
          <a:lstStyle/>
          <a:p>
            <a:pPr marL="0" indent="0">
              <a:buNone/>
            </a:pPr>
            <a:r>
              <a:rPr lang="en-US" sz="1300" b="1">
                <a:solidFill>
                  <a:schemeClr val="tx1">
                    <a:alpha val="80000"/>
                  </a:schemeClr>
                </a:solidFill>
              </a:rPr>
              <a:t>The Working Principles of Ultrasonic Sensors work on the principle</a:t>
            </a:r>
          </a:p>
          <a:p>
            <a:pPr>
              <a:buFont typeface="Wingdings" panose="05000000000000000000" pitchFamily="2" charset="2"/>
              <a:buChar char="Ø"/>
            </a:pPr>
            <a:r>
              <a:rPr lang="en-US" sz="1300" b="1">
                <a:solidFill>
                  <a:schemeClr val="tx1">
                    <a:alpha val="80000"/>
                  </a:schemeClr>
                </a:solidFill>
              </a:rPr>
              <a:t>Emission of Sound Waves: </a:t>
            </a:r>
            <a:r>
              <a:rPr lang="en-US" sz="1300">
                <a:solidFill>
                  <a:schemeClr val="tx1">
                    <a:alpha val="80000"/>
                  </a:schemeClr>
                </a:solidFill>
              </a:rPr>
              <a:t>The sensor's transmitter generates a burst of ultrasonic sound waves. These sound waves travel through the air until they encounter an object.</a:t>
            </a:r>
          </a:p>
          <a:p>
            <a:pPr>
              <a:buFont typeface="Wingdings" panose="05000000000000000000" pitchFamily="2" charset="2"/>
              <a:buChar char="Ø"/>
            </a:pPr>
            <a:r>
              <a:rPr lang="en-US" sz="1300" b="1">
                <a:solidFill>
                  <a:schemeClr val="tx1">
                    <a:alpha val="80000"/>
                  </a:schemeClr>
                </a:solidFill>
              </a:rPr>
              <a:t>Reflection of Sound Waves: </a:t>
            </a:r>
            <a:r>
              <a:rPr lang="en-US" sz="1300">
                <a:solidFill>
                  <a:schemeClr val="tx1">
                    <a:alpha val="80000"/>
                  </a:schemeClr>
                </a:solidFill>
              </a:rPr>
              <a:t>When the emitted sound waves hit an object, the sound waves bounce back towards the sensor. This reflection is crucial for distance measurement.</a:t>
            </a:r>
          </a:p>
          <a:p>
            <a:pPr>
              <a:buFont typeface="Wingdings" panose="05000000000000000000" pitchFamily="2" charset="2"/>
              <a:buChar char="Ø"/>
            </a:pPr>
            <a:r>
              <a:rPr lang="en-US" sz="1300" b="1">
                <a:solidFill>
                  <a:schemeClr val="tx1">
                    <a:alpha val="80000"/>
                  </a:schemeClr>
                </a:solidFill>
              </a:rPr>
              <a:t>Reception of Echoes: </a:t>
            </a:r>
            <a:r>
              <a:rPr lang="en-US" sz="1300">
                <a:solidFill>
                  <a:schemeClr val="tx1">
                    <a:alpha val="80000"/>
                  </a:schemeClr>
                </a:solidFill>
              </a:rPr>
              <a:t>The sensor's receiver detects the reflected sound waves. The time taken for the sound waves to travel to the object and back is measured.</a:t>
            </a:r>
          </a:p>
          <a:p>
            <a:pPr>
              <a:buFont typeface="Wingdings" panose="05000000000000000000" pitchFamily="2" charset="2"/>
              <a:buChar char="Ø"/>
            </a:pPr>
            <a:r>
              <a:rPr lang="en-US" sz="1300" b="1">
                <a:solidFill>
                  <a:schemeClr val="tx1">
                    <a:alpha val="80000"/>
                  </a:schemeClr>
                </a:solidFill>
              </a:rPr>
              <a:t>Distance Calculation: </a:t>
            </a:r>
            <a:r>
              <a:rPr lang="en-US" sz="1300">
                <a:solidFill>
                  <a:schemeClr val="tx1">
                    <a:alpha val="80000"/>
                  </a:schemeClr>
                </a:solidFill>
              </a:rPr>
              <a:t>The distance to the object is calculated using </a:t>
            </a:r>
            <a:r>
              <a:rPr lang="en-US" sz="1300" b="1">
                <a:solidFill>
                  <a:schemeClr val="tx1">
                    <a:alpha val="80000"/>
                  </a:schemeClr>
                </a:solidFill>
              </a:rPr>
              <a:t>Distance = </a:t>
            </a:r>
            <a:r>
              <a:rPr lang="en-US" sz="1300" b="1" u="sng">
                <a:solidFill>
                  <a:schemeClr val="tx1">
                    <a:alpha val="80000"/>
                  </a:schemeClr>
                </a:solidFill>
              </a:rPr>
              <a:t>Speed of Sound x 2</a:t>
            </a:r>
          </a:p>
          <a:p>
            <a:pPr marL="457200" lvl="1" indent="0">
              <a:buNone/>
            </a:pPr>
            <a:r>
              <a:rPr lang="en-US" sz="1300" b="1">
                <a:solidFill>
                  <a:schemeClr val="tx1">
                    <a:alpha val="80000"/>
                  </a:schemeClr>
                </a:solidFill>
              </a:rPr>
              <a:t>                                                                      2                                                                                          </a:t>
            </a:r>
          </a:p>
          <a:p>
            <a:pPr marL="457200" lvl="1" indent="0">
              <a:buNone/>
            </a:pPr>
            <a:endParaRPr lang="en-US" sz="1300" b="1">
              <a:solidFill>
                <a:schemeClr val="tx1">
                  <a:alpha val="80000"/>
                </a:schemeClr>
              </a:solidFill>
            </a:endParaRPr>
          </a:p>
        </p:txBody>
      </p:sp>
      <p:cxnSp>
        <p:nvCxnSpPr>
          <p:cNvPr id="145" name="Straight Connector 14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75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646B3374-9DB3-D849-31E4-A658C24A4B8B}"/>
              </a:ext>
            </a:extLst>
          </p:cNvPr>
          <p:cNvPicPr>
            <a:picLocks noChangeAspect="1"/>
          </p:cNvPicPr>
          <p:nvPr/>
        </p:nvPicPr>
        <p:blipFill>
          <a:blip r:embed="rId2">
            <a:duotone>
              <a:prstClr val="black"/>
              <a:schemeClr val="tx2">
                <a:tint val="45000"/>
                <a:satMod val="400000"/>
              </a:schemeClr>
            </a:duotone>
            <a:alphaModFix amt="25000"/>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365125"/>
            <a:ext cx="10515600" cy="1325563"/>
          </a:xfrm>
        </p:spPr>
        <p:txBody>
          <a:bodyPr>
            <a:normAutofit/>
          </a:bodyPr>
          <a:lstStyle/>
          <a:p>
            <a:r>
              <a:rPr lang="en-US"/>
              <a:t>Conclusions</a:t>
            </a:r>
          </a:p>
        </p:txBody>
      </p:sp>
      <p:graphicFrame>
        <p:nvGraphicFramePr>
          <p:cNvPr id="9" name="Text Placeholder 6">
            <a:extLst>
              <a:ext uri="{FF2B5EF4-FFF2-40B4-BE49-F238E27FC236}">
                <a16:creationId xmlns:a16="http://schemas.microsoft.com/office/drawing/2014/main" id="{C52D6E4F-F2AE-842F-03B6-20C469FF259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157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rmulas on a background">
            <a:extLst>
              <a:ext uri="{FF2B5EF4-FFF2-40B4-BE49-F238E27FC236}">
                <a16:creationId xmlns:a16="http://schemas.microsoft.com/office/drawing/2014/main" id="{2BA7EE46-EFE4-FF85-B2CE-E45A9A70D2C1}"/>
              </a:ext>
            </a:extLst>
          </p:cNvPr>
          <p:cNvPicPr>
            <a:picLocks noChangeAspect="1"/>
          </p:cNvPicPr>
          <p:nvPr/>
        </p:nvPicPr>
        <p:blipFill>
          <a:blip r:embed="rId2">
            <a:extLst>
              <a:ext uri="{28A0092B-C50C-407E-A947-70E740481C1C}">
                <a14:useLocalDpi xmlns:a14="http://schemas.microsoft.com/office/drawing/2010/main" val="0"/>
              </a:ext>
            </a:extLst>
          </a:blip>
          <a:srcRect b="5436"/>
          <a:stretch>
            <a:fillRect/>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9C0F84C-EFB3-51B5-537B-DCAE972B658A}"/>
              </a:ext>
            </a:extLst>
          </p:cNvPr>
          <p:cNvSpPr txBox="1"/>
          <p:nvPr/>
        </p:nvSpPr>
        <p:spPr>
          <a:xfrm>
            <a:off x="83820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2000" b="1" dirty="0"/>
              <a:t>Challenges</a:t>
            </a:r>
          </a:p>
          <a:p>
            <a:pPr indent="-228600">
              <a:lnSpc>
                <a:spcPct val="90000"/>
              </a:lnSpc>
              <a:spcAft>
                <a:spcPts val="600"/>
              </a:spcAft>
              <a:buFont typeface="Arial" panose="020B0604020202020204" pitchFamily="34" charset="0"/>
              <a:buChar char="•"/>
            </a:pPr>
            <a:r>
              <a:rPr lang="en-US" sz="2000" dirty="0"/>
              <a:t>The entire project was a challenge for me because it was a part of physics that I was aware of, but I didn’t know or understand the depth of this area of physics, or the math. Seeing the videos that were supplied with the assignments was insightful. But the part of mapping it all out on paper was my challenge. This was interesting and time-consuming, but I enjoyed the challenge.</a:t>
            </a:r>
          </a:p>
        </p:txBody>
      </p:sp>
    </p:spTree>
    <p:extLst>
      <p:ext uri="{BB962C8B-B14F-4D97-AF65-F5344CB8AC3E}">
        <p14:creationId xmlns:p14="http://schemas.microsoft.com/office/powerpoint/2010/main" val="38402984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1">
            <a:extLst>
              <a:ext uri="{FF2B5EF4-FFF2-40B4-BE49-F238E27FC236}">
                <a16:creationId xmlns:a16="http://schemas.microsoft.com/office/drawing/2014/main" id="{92546B88-9AAD-D233-326D-9A08B8E1EB5C}"/>
              </a:ext>
            </a:extLst>
          </p:cNvPr>
          <p:cNvGraphicFramePr/>
          <p:nvPr>
            <p:extLst>
              <p:ext uri="{D42A27DB-BD31-4B8C-83A1-F6EECF244321}">
                <p14:modId xmlns:p14="http://schemas.microsoft.com/office/powerpoint/2010/main" val="12871876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641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6" name="Rectangle 46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9E250E-5F70-310A-3E55-3EFDD73547A2}"/>
              </a:ext>
            </a:extLst>
          </p:cNvPr>
          <p:cNvSpPr>
            <a:spLocks noGrp="1"/>
          </p:cNvSpPr>
          <p:nvPr>
            <p:ph type="title"/>
          </p:nvPr>
        </p:nvSpPr>
        <p:spPr>
          <a:xfrm>
            <a:off x="6657715" y="467271"/>
            <a:ext cx="4195674" cy="2052522"/>
          </a:xfrm>
        </p:spPr>
        <p:txBody>
          <a:bodyPr anchor="b">
            <a:normAutofit/>
          </a:bodyPr>
          <a:lstStyle/>
          <a:p>
            <a:r>
              <a:rPr lang="en-US" sz="4300">
                <a:latin typeface="+mn-lt"/>
              </a:rPr>
              <a:t>Rotary Encoder KY-040</a:t>
            </a:r>
          </a:p>
        </p:txBody>
      </p:sp>
      <p:sp>
        <p:nvSpPr>
          <p:cNvPr id="468" name="Oval 46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46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6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5" name="Picture 4" descr="A small black and silver electronic device&#10;&#10;AI-generated content may be incorrect.">
            <a:extLst>
              <a:ext uri="{FF2B5EF4-FFF2-40B4-BE49-F238E27FC236}">
                <a16:creationId xmlns:a16="http://schemas.microsoft.com/office/drawing/2014/main" id="{E8663117-5C1C-E4F0-844F-217CEB1CF31E}"/>
              </a:ext>
            </a:extLst>
          </p:cNvPr>
          <p:cNvPicPr>
            <a:picLocks noChangeAspect="1"/>
          </p:cNvPicPr>
          <p:nvPr/>
        </p:nvPicPr>
        <p:blipFill>
          <a:blip r:embed="rId2">
            <a:extLst>
              <a:ext uri="{28A0092B-C50C-407E-A947-70E740481C1C}">
                <a14:useLocalDpi xmlns:a14="http://schemas.microsoft.com/office/drawing/2010/main" val="0"/>
              </a:ext>
            </a:extLst>
          </a:blip>
          <a:srcRect t="3022" r="-4" b="974"/>
          <a:stretch>
            <a:fillRect/>
          </a:stretch>
        </p:blipFill>
        <p:spPr>
          <a:xfrm>
            <a:off x="1217773" y="1448957"/>
            <a:ext cx="3952572" cy="3952579"/>
          </a:xfrm>
          <a:prstGeom prst="rect">
            <a:avLst/>
          </a:prstGeom>
        </p:spPr>
      </p:pic>
      <p:sp>
        <p:nvSpPr>
          <p:cNvPr id="3" name="Content Placeholder 2">
            <a:extLst>
              <a:ext uri="{FF2B5EF4-FFF2-40B4-BE49-F238E27FC236}">
                <a16:creationId xmlns:a16="http://schemas.microsoft.com/office/drawing/2014/main" id="{61177D67-D62C-4343-D6CB-3C137E66CFA1}"/>
              </a:ext>
            </a:extLst>
          </p:cNvPr>
          <p:cNvSpPr>
            <a:spLocks noGrp="1"/>
          </p:cNvSpPr>
          <p:nvPr>
            <p:ph idx="1"/>
          </p:nvPr>
        </p:nvSpPr>
        <p:spPr>
          <a:xfrm>
            <a:off x="6695359" y="2990818"/>
            <a:ext cx="4158031" cy="2913872"/>
          </a:xfrm>
        </p:spPr>
        <p:txBody>
          <a:bodyPr anchor="t">
            <a:normAutofit/>
          </a:bodyPr>
          <a:lstStyle/>
          <a:p>
            <a:pPr marL="0" indent="0">
              <a:buNone/>
            </a:pPr>
            <a:r>
              <a:rPr lang="en-US" sz="1000" b="1">
                <a:solidFill>
                  <a:schemeClr val="tx1">
                    <a:alpha val="80000"/>
                  </a:schemeClr>
                </a:solidFill>
              </a:rPr>
              <a:t>The Principles of a Rotary Encoder</a:t>
            </a:r>
          </a:p>
          <a:p>
            <a:pPr marL="457200" lvl="1" indent="0">
              <a:buNone/>
            </a:pPr>
            <a:endParaRPr lang="en-US" sz="1000">
              <a:solidFill>
                <a:schemeClr val="tx1">
                  <a:alpha val="80000"/>
                </a:schemeClr>
              </a:solidFill>
            </a:endParaRPr>
          </a:p>
          <a:p>
            <a:pPr marL="457200" lvl="1" indent="0">
              <a:buNone/>
            </a:pPr>
            <a:r>
              <a:rPr lang="en-US" sz="1000" b="1">
                <a:solidFill>
                  <a:schemeClr val="tx1">
                    <a:alpha val="80000"/>
                  </a:schemeClr>
                </a:solidFill>
              </a:rPr>
              <a:t>A rotary encoder, as described, is an electromechanical device that converts the angular position and/or motion of a shaft (or axle) to an analog or digital output signal.</a:t>
            </a:r>
          </a:p>
          <a:p>
            <a:pPr marL="0" indent="0" fontAlgn="base">
              <a:buNone/>
            </a:pPr>
            <a:r>
              <a:rPr lang="en-US" sz="1000" b="1">
                <a:solidFill>
                  <a:schemeClr val="tx1">
                    <a:alpha val="80000"/>
                  </a:schemeClr>
                </a:solidFill>
              </a:rPr>
              <a:t>           A rotary encoder allows your project to determine three specific things about a shaft or axle:</a:t>
            </a:r>
          </a:p>
          <a:p>
            <a:pPr marL="0" indent="0" fontAlgn="base">
              <a:buNone/>
            </a:pPr>
            <a:endParaRPr lang="en-US" sz="1000" b="1">
              <a:solidFill>
                <a:schemeClr val="tx1">
                  <a:alpha val="80000"/>
                </a:schemeClr>
              </a:solidFill>
            </a:endParaRPr>
          </a:p>
          <a:p>
            <a:pPr fontAlgn="base">
              <a:buFont typeface="Wingdings" panose="05000000000000000000" pitchFamily="2" charset="2"/>
              <a:buChar char="Ø"/>
            </a:pPr>
            <a:r>
              <a:rPr lang="en-US" sz="1000" b="1">
                <a:solidFill>
                  <a:schemeClr val="tx1">
                    <a:alpha val="80000"/>
                  </a:schemeClr>
                </a:solidFill>
              </a:rPr>
              <a:t>The direction is it turning (ex., clockwise, or counterclockwise).</a:t>
            </a:r>
          </a:p>
          <a:p>
            <a:pPr fontAlgn="base">
              <a:buFont typeface="Wingdings" panose="05000000000000000000" pitchFamily="2" charset="2"/>
              <a:buChar char="Ø"/>
            </a:pPr>
            <a:r>
              <a:rPr lang="en-US" sz="1000" b="1">
                <a:solidFill>
                  <a:schemeClr val="tx1">
                    <a:alpha val="80000"/>
                  </a:schemeClr>
                </a:solidFill>
              </a:rPr>
              <a:t>The velocity (speed) at which it is turning (or if it is stationary).</a:t>
            </a:r>
          </a:p>
          <a:p>
            <a:pPr marL="228600" marR="0" lvl="0" indent="-228600" defTabSz="914400" rtl="0" eaLnBrk="1" fontAlgn="base" latinLnBrk="0" hangingPunct="1">
              <a:spcBef>
                <a:spcPts val="1000"/>
              </a:spcBef>
              <a:spcAft>
                <a:spcPts val="0"/>
              </a:spcAft>
              <a:buClrTx/>
              <a:buSzTx/>
              <a:buFont typeface="Wingdings" panose="05000000000000000000" pitchFamily="2" charset="2"/>
              <a:buChar char="Ø"/>
              <a:tabLst/>
              <a:defRPr/>
            </a:pPr>
            <a:r>
              <a:rPr kumimoji="0" lang="en-US" sz="1000" b="1" i="0" u="none" strike="noStrike" kern="1200" cap="none" spc="0" normalizeH="0" baseline="0" noProof="0">
                <a:ln>
                  <a:noFill/>
                </a:ln>
                <a:solidFill>
                  <a:schemeClr val="tx1">
                    <a:alpha val="80000"/>
                  </a:schemeClr>
                </a:solidFill>
                <a:effectLst/>
                <a:uLnTx/>
                <a:uFillTx/>
                <a:latin typeface="Aptos" panose="02110004020202020204"/>
                <a:ea typeface="+mn-ea"/>
                <a:cs typeface="+mn-cs"/>
              </a:rPr>
              <a:t> Its position, specifically its angular position.</a:t>
            </a:r>
          </a:p>
          <a:p>
            <a:pPr marL="457200" lvl="1" indent="0">
              <a:buNone/>
            </a:pPr>
            <a:endParaRPr lang="en-US" sz="1000">
              <a:solidFill>
                <a:schemeClr val="tx1">
                  <a:alpha val="80000"/>
                </a:schemeClr>
              </a:solidFill>
            </a:endParaRPr>
          </a:p>
          <a:p>
            <a:endParaRPr lang="en-US" sz="1000">
              <a:solidFill>
                <a:schemeClr val="tx1">
                  <a:alpha val="80000"/>
                </a:schemeClr>
              </a:solidFill>
            </a:endParaRPr>
          </a:p>
        </p:txBody>
      </p:sp>
      <p:sp>
        <p:nvSpPr>
          <p:cNvPr id="46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69" name="Straight Connector 46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3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black and white transistor&#10;&#10;AI-generated content may be incorrect.">
            <a:extLst>
              <a:ext uri="{FF2B5EF4-FFF2-40B4-BE49-F238E27FC236}">
                <a16:creationId xmlns:a16="http://schemas.microsoft.com/office/drawing/2014/main" id="{3CE104F2-C448-C1A6-6339-BF83D774E270}"/>
              </a:ext>
            </a:extLst>
          </p:cNvPr>
          <p:cNvPicPr>
            <a:picLocks noChangeAspect="1"/>
          </p:cNvPicPr>
          <p:nvPr/>
        </p:nvPicPr>
        <p:blipFill>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rcRect t="16787" b="9443"/>
          <a:stretch>
            <a:fillRect/>
          </a:stretch>
        </p:blipFill>
        <p:spPr>
          <a:xfrm>
            <a:off x="20" y="10"/>
            <a:ext cx="12191981" cy="6857989"/>
          </a:xfrm>
          <a:prstGeom prst="rect">
            <a:avLst/>
          </a:prstGeom>
        </p:spPr>
      </p:pic>
      <p:sp>
        <p:nvSpPr>
          <p:cNvPr id="2" name="Title 1">
            <a:extLst>
              <a:ext uri="{FF2B5EF4-FFF2-40B4-BE49-F238E27FC236}">
                <a16:creationId xmlns:a16="http://schemas.microsoft.com/office/drawing/2014/main" id="{930B2C34-FDF3-23B9-BFAA-DD1E5A9DF85A}"/>
              </a:ext>
            </a:extLst>
          </p:cNvPr>
          <p:cNvSpPr>
            <a:spLocks noGrp="1"/>
          </p:cNvSpPr>
          <p:nvPr>
            <p:ph type="title"/>
          </p:nvPr>
        </p:nvSpPr>
        <p:spPr>
          <a:xfrm>
            <a:off x="838200" y="698643"/>
            <a:ext cx="5243394" cy="5189746"/>
          </a:xfrm>
        </p:spPr>
        <p:txBody>
          <a:bodyPr anchor="t">
            <a:normAutofit/>
          </a:bodyPr>
          <a:lstStyle/>
          <a:p>
            <a:r>
              <a:rPr lang="en-US" sz="8000" dirty="0">
                <a:solidFill>
                  <a:srgbClr val="FFFFFF"/>
                </a:solidFill>
                <a:latin typeface="+mn-lt"/>
              </a:rPr>
              <a:t>Hall Effect Sensor in ESP32</a:t>
            </a:r>
          </a:p>
        </p:txBody>
      </p:sp>
      <p:cxnSp>
        <p:nvCxnSpPr>
          <p:cNvPr id="138" name="Straight Connector 13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15AB7C-723C-030A-A71C-2814C7235083}"/>
              </a:ext>
            </a:extLst>
          </p:cNvPr>
          <p:cNvSpPr>
            <a:spLocks noGrp="1"/>
          </p:cNvSpPr>
          <p:nvPr>
            <p:ph idx="1"/>
          </p:nvPr>
        </p:nvSpPr>
        <p:spPr>
          <a:xfrm>
            <a:off x="7229042" y="698643"/>
            <a:ext cx="4124758" cy="5301467"/>
          </a:xfrm>
        </p:spPr>
        <p:txBody>
          <a:bodyPr anchor="b">
            <a:normAutofit/>
          </a:bodyPr>
          <a:lstStyle/>
          <a:p>
            <a:pPr marL="0" indent="0">
              <a:buNone/>
            </a:pPr>
            <a:endParaRPr lang="en-US" sz="1100" b="1" dirty="0">
              <a:solidFill>
                <a:srgbClr val="FFFFFF"/>
              </a:solidFill>
            </a:endParaRPr>
          </a:p>
          <a:p>
            <a:pPr marL="0" indent="0">
              <a:buNone/>
            </a:pPr>
            <a:endParaRPr lang="en-US" sz="1100" b="1" dirty="0">
              <a:solidFill>
                <a:srgbClr val="FFFFFF"/>
              </a:solidFill>
            </a:endParaRPr>
          </a:p>
          <a:p>
            <a:pPr marL="0" indent="0">
              <a:buNone/>
            </a:pPr>
            <a:endParaRPr lang="en-US" sz="1100" b="1" dirty="0">
              <a:solidFill>
                <a:srgbClr val="FFFFFF"/>
              </a:solidFill>
            </a:endParaRPr>
          </a:p>
          <a:p>
            <a:pPr marL="0" indent="0">
              <a:buNone/>
            </a:pPr>
            <a:endParaRPr lang="en-US" sz="1100" b="1" dirty="0">
              <a:solidFill>
                <a:srgbClr val="FFFFFF"/>
              </a:solidFill>
            </a:endParaRPr>
          </a:p>
          <a:p>
            <a:pPr marL="0" indent="0">
              <a:buNone/>
            </a:pPr>
            <a:endParaRPr lang="en-US" sz="1100" b="1" dirty="0">
              <a:solidFill>
                <a:srgbClr val="FFFFFF"/>
              </a:solidFill>
            </a:endParaRPr>
          </a:p>
          <a:p>
            <a:pPr marL="0" indent="0">
              <a:buNone/>
            </a:pPr>
            <a:endParaRPr lang="en-US" sz="1100" b="1" dirty="0">
              <a:solidFill>
                <a:srgbClr val="FFFFFF"/>
              </a:solidFill>
            </a:endParaRPr>
          </a:p>
          <a:p>
            <a:pPr marL="0" indent="0">
              <a:buNone/>
            </a:pPr>
            <a:r>
              <a:rPr lang="en-US" sz="1100" b="1" dirty="0">
                <a:solidFill>
                  <a:srgbClr val="FFFFFF"/>
                </a:solidFill>
              </a:rPr>
              <a:t>The working principles of the Hall Effect Sensor ESP32</a:t>
            </a:r>
          </a:p>
          <a:p>
            <a:pPr>
              <a:buNone/>
            </a:pPr>
            <a:r>
              <a:rPr lang="en-US" sz="1100" b="1" i="0" dirty="0">
                <a:solidFill>
                  <a:srgbClr val="FFFFFF"/>
                </a:solidFill>
                <a:effectLst/>
              </a:rPr>
              <a:t>A Hall effect sensor typically consists of:</a:t>
            </a:r>
          </a:p>
          <a:p>
            <a:pPr>
              <a:buFont typeface="Wingdings" panose="05000000000000000000" pitchFamily="2" charset="2"/>
              <a:buChar char="Ø"/>
            </a:pPr>
            <a:r>
              <a:rPr lang="en-US" sz="1100" b="1" i="0" dirty="0">
                <a:solidFill>
                  <a:srgbClr val="FFFFFF"/>
                </a:solidFill>
                <a:effectLst/>
              </a:rPr>
              <a:t>A thin conductive plate (Hall element)</a:t>
            </a:r>
          </a:p>
          <a:p>
            <a:pPr>
              <a:buFont typeface="Wingdings" panose="05000000000000000000" pitchFamily="2" charset="2"/>
              <a:buChar char="Ø"/>
            </a:pPr>
            <a:r>
              <a:rPr lang="en-US" sz="1100" b="1" i="0" dirty="0">
                <a:solidFill>
                  <a:srgbClr val="FFFFFF"/>
                </a:solidFill>
                <a:effectLst/>
              </a:rPr>
              <a:t>Power supply terminals</a:t>
            </a:r>
          </a:p>
          <a:p>
            <a:pPr>
              <a:buFont typeface="Wingdings" panose="05000000000000000000" pitchFamily="2" charset="2"/>
              <a:buChar char="Ø"/>
            </a:pPr>
            <a:r>
              <a:rPr lang="en-US" sz="1100" b="1" dirty="0">
                <a:solidFill>
                  <a:srgbClr val="FFFFFF"/>
                </a:solidFill>
              </a:rPr>
              <a:t>Magnetic field input</a:t>
            </a:r>
          </a:p>
          <a:p>
            <a:pPr>
              <a:buFont typeface="Wingdings" panose="05000000000000000000" pitchFamily="2" charset="2"/>
              <a:buChar char="Ø"/>
            </a:pPr>
            <a:r>
              <a:rPr lang="en-US" sz="1100" b="1" i="0" dirty="0">
                <a:solidFill>
                  <a:srgbClr val="FFFFFF"/>
                </a:solidFill>
                <a:effectLst/>
              </a:rPr>
              <a:t>Output Terminals</a:t>
            </a:r>
          </a:p>
          <a:p>
            <a:pPr>
              <a:buNone/>
            </a:pPr>
            <a:r>
              <a:rPr lang="en-US" sz="1100" b="1" i="0" dirty="0">
                <a:solidFill>
                  <a:srgbClr val="FFFFFF"/>
                </a:solidFill>
                <a:effectLst/>
              </a:rPr>
              <a:t>     When current flows through the conductive plate and a magnetic field is applied </a:t>
            </a:r>
          </a:p>
          <a:p>
            <a:pPr>
              <a:buNone/>
            </a:pPr>
            <a:r>
              <a:rPr lang="en-US" sz="1100" b="1" i="0" dirty="0">
                <a:solidFill>
                  <a:srgbClr val="FFFFFF"/>
                </a:solidFill>
                <a:effectLst/>
              </a:rPr>
              <a:t>perpendicular to the current, a voltage difference is generated </a:t>
            </a:r>
          </a:p>
          <a:p>
            <a:pPr>
              <a:buNone/>
            </a:pPr>
            <a:r>
              <a:rPr lang="en-US" sz="1100" b="1" i="0" dirty="0">
                <a:solidFill>
                  <a:srgbClr val="FFFFFF"/>
                </a:solidFill>
                <a:effectLst/>
              </a:rPr>
              <a:t>at the sides of the plate. This voltage is proportional </a:t>
            </a:r>
          </a:p>
          <a:p>
            <a:pPr>
              <a:buNone/>
            </a:pPr>
            <a:r>
              <a:rPr lang="en-US" sz="1100" b="1" i="0" dirty="0">
                <a:solidFill>
                  <a:srgbClr val="FFFFFF"/>
                </a:solidFill>
                <a:effectLst/>
              </a:rPr>
              <a:t>to the strength of the magnetic field.</a:t>
            </a:r>
          </a:p>
          <a:p>
            <a:pPr lvl="1"/>
            <a:endParaRPr lang="en-US" sz="1100" b="1" dirty="0">
              <a:solidFill>
                <a:srgbClr val="FFFFFF"/>
              </a:solidFill>
            </a:endParaRPr>
          </a:p>
          <a:p>
            <a:pPr lvl="1"/>
            <a:endParaRPr lang="en-US" sz="1100" dirty="0">
              <a:solidFill>
                <a:srgbClr val="FFFFFF"/>
              </a:solidFill>
            </a:endParaRPr>
          </a:p>
          <a:p>
            <a:pPr lvl="1"/>
            <a:endParaRPr lang="en-US" sz="1100" dirty="0">
              <a:solidFill>
                <a:srgbClr val="FFFFFF"/>
              </a:solidFill>
            </a:endParaRPr>
          </a:p>
          <a:p>
            <a:pPr lvl="1"/>
            <a:endParaRPr lang="en-US" sz="1100" dirty="0">
              <a:solidFill>
                <a:srgbClr val="FFFFFF"/>
              </a:solidFill>
            </a:endParaRPr>
          </a:p>
          <a:p>
            <a:pPr marL="0" indent="0">
              <a:buNone/>
            </a:pPr>
            <a:endParaRPr lang="en-US" sz="1100" dirty="0">
              <a:solidFill>
                <a:srgbClr val="FFFFFF"/>
              </a:solidFill>
            </a:endParaRPr>
          </a:p>
          <a:p>
            <a:endParaRPr lang="en-US" sz="1100" dirty="0">
              <a:solidFill>
                <a:srgbClr val="FFFFFF"/>
              </a:solidFill>
            </a:endParaRPr>
          </a:p>
        </p:txBody>
      </p:sp>
    </p:spTree>
    <p:extLst>
      <p:ext uri="{BB962C8B-B14F-4D97-AF65-F5344CB8AC3E}">
        <p14:creationId xmlns:p14="http://schemas.microsoft.com/office/powerpoint/2010/main" val="3053267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1" name="Picture 30" descr="Black 3D liquid pattern">
            <a:extLst>
              <a:ext uri="{FF2B5EF4-FFF2-40B4-BE49-F238E27FC236}">
                <a16:creationId xmlns:a16="http://schemas.microsoft.com/office/drawing/2014/main" id="{A04D0941-7E3E-8FCB-DB50-E3794E4D416E}"/>
              </a:ext>
            </a:extLst>
          </p:cNvPr>
          <p:cNvPicPr>
            <a:picLocks noChangeAspect="1"/>
          </p:cNvPicPr>
          <p:nvPr/>
        </p:nvPicPr>
        <p:blipFill>
          <a:blip r:embed="rId2">
            <a:duotone>
              <a:schemeClr val="accent1">
                <a:shade val="45000"/>
                <a:satMod val="135000"/>
              </a:schemeClr>
              <a:prstClr val="white"/>
            </a:duotone>
            <a:alphaModFix amt="35000"/>
          </a:blip>
          <a:srcRect b="20495"/>
          <a:stretch>
            <a:fillRect/>
          </a:stretch>
        </p:blipFill>
        <p:spPr>
          <a:xfrm>
            <a:off x="20" y="10"/>
            <a:ext cx="12191981" cy="6857989"/>
          </a:xfrm>
          <a:prstGeom prst="rect">
            <a:avLst/>
          </a:prstGeom>
        </p:spPr>
      </p:pic>
      <p:sp>
        <p:nvSpPr>
          <p:cNvPr id="2" name="Title 1">
            <a:extLst>
              <a:ext uri="{FF2B5EF4-FFF2-40B4-BE49-F238E27FC236}">
                <a16:creationId xmlns:a16="http://schemas.microsoft.com/office/drawing/2014/main" id="{930B2C34-FDF3-23B9-BFAA-DD1E5A9DF85A}"/>
              </a:ext>
            </a:extLst>
          </p:cNvPr>
          <p:cNvSpPr>
            <a:spLocks noGrp="1"/>
          </p:cNvSpPr>
          <p:nvPr>
            <p:ph type="title"/>
          </p:nvPr>
        </p:nvSpPr>
        <p:spPr>
          <a:xfrm>
            <a:off x="838199" y="381934"/>
            <a:ext cx="5257801" cy="5181523"/>
          </a:xfrm>
        </p:spPr>
        <p:txBody>
          <a:bodyPr anchor="b">
            <a:normAutofit/>
          </a:bodyPr>
          <a:lstStyle/>
          <a:p>
            <a:r>
              <a:rPr lang="en-US" sz="6800">
                <a:solidFill>
                  <a:srgbClr val="FFFFFF"/>
                </a:solidFill>
                <a:latin typeface="+mn-lt"/>
              </a:rPr>
              <a:t>Screenshots     Tool</a:t>
            </a:r>
          </a:p>
        </p:txBody>
      </p:sp>
      <p:cxnSp>
        <p:nvCxnSpPr>
          <p:cNvPr id="39" name="Straight Connector 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15AB7C-723C-030A-A71C-2814C7235083}"/>
              </a:ext>
            </a:extLst>
          </p:cNvPr>
          <p:cNvSpPr>
            <a:spLocks noGrp="1"/>
          </p:cNvSpPr>
          <p:nvPr>
            <p:ph idx="1"/>
          </p:nvPr>
        </p:nvSpPr>
        <p:spPr>
          <a:xfrm>
            <a:off x="7229042" y="698643"/>
            <a:ext cx="4124758" cy="5301467"/>
          </a:xfrm>
        </p:spPr>
        <p:txBody>
          <a:bodyPr anchor="b">
            <a:normAutofit/>
          </a:bodyPr>
          <a:lstStyle/>
          <a:p>
            <a:pPr>
              <a:buNone/>
            </a:pPr>
            <a:r>
              <a:rPr lang="en-US" sz="2000" b="1" i="0">
                <a:solidFill>
                  <a:srgbClr val="FFFFFF"/>
                </a:solidFill>
                <a:effectLst/>
                <a:latin typeface="Aptos Display" panose="020B0004020202020204" pitchFamily="34" charset="0"/>
              </a:rPr>
              <a:t>     The Snipping Tool is a versatile software that allows you to save moments on your screen. The shape and form modes are good features that separate it from a typical screenshot. You hav</a:t>
            </a:r>
            <a:r>
              <a:rPr lang="en-US" sz="2000" b="1">
                <a:solidFill>
                  <a:srgbClr val="FFFFFF"/>
                </a:solidFill>
                <a:latin typeface="Aptos Display" panose="020B0004020202020204" pitchFamily="34" charset="0"/>
              </a:rPr>
              <a:t>e an option to choose </a:t>
            </a:r>
            <a:r>
              <a:rPr lang="en-US" sz="2000" b="1" i="0">
                <a:solidFill>
                  <a:srgbClr val="FFFFFF"/>
                </a:solidFill>
                <a:effectLst/>
                <a:latin typeface="Aptos Display" panose="020B0004020202020204" pitchFamily="34" charset="0"/>
              </a:rPr>
              <a:t>what portion of the screen you would like to capture. The shape and form modes in the Snipping Tool serve as a solution to this. It allows you to select a small portion of the screen to capture in your preferred shape, depending on the mode.</a:t>
            </a:r>
          </a:p>
          <a:p>
            <a:pPr lvl="1"/>
            <a:endParaRPr lang="en-US" sz="2000">
              <a:solidFill>
                <a:srgbClr val="FFFFFF"/>
              </a:solidFill>
            </a:endParaRPr>
          </a:p>
          <a:p>
            <a:pPr lvl="1"/>
            <a:endParaRPr lang="en-US" sz="2000">
              <a:solidFill>
                <a:srgbClr val="FFFFFF"/>
              </a:solidFill>
            </a:endParaRPr>
          </a:p>
          <a:p>
            <a:pPr lvl="1"/>
            <a:endParaRPr lang="en-US" sz="2000">
              <a:solidFill>
                <a:srgbClr val="FFFFFF"/>
              </a:solidFill>
            </a:endParaRPr>
          </a:p>
          <a:p>
            <a:pPr lvl="1"/>
            <a:endParaRPr lang="en-US" sz="2000">
              <a:solidFill>
                <a:srgbClr val="FFFFFF"/>
              </a:solidFill>
            </a:endParaRPr>
          </a:p>
          <a:p>
            <a:pPr marL="0" indent="0">
              <a:buNone/>
            </a:pP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93185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black screen with white squares&#10;&#10;AI-generated content may be incorrect.">
            <a:extLst>
              <a:ext uri="{FF2B5EF4-FFF2-40B4-BE49-F238E27FC236}">
                <a16:creationId xmlns:a16="http://schemas.microsoft.com/office/drawing/2014/main" id="{489B3734-AE67-8272-B248-BE3925B69EF0}"/>
              </a:ext>
            </a:extLst>
          </p:cNvPr>
          <p:cNvPicPr>
            <a:picLocks noChangeAspect="1"/>
          </p:cNvPicPr>
          <p:nvPr/>
        </p:nvPicPr>
        <p:blipFill>
          <a:blip r:embed="rId2">
            <a:duotone>
              <a:schemeClr val="accent1">
                <a:shade val="45000"/>
                <a:satMod val="135000"/>
              </a:schemeClr>
              <a:prstClr val="white"/>
            </a:duotone>
            <a:alphaModFix amt="35000"/>
            <a:extLst>
              <a:ext uri="{28A0092B-C50C-407E-A947-70E740481C1C}">
                <a14:useLocalDpi xmlns:a14="http://schemas.microsoft.com/office/drawing/2010/main" val="0"/>
              </a:ext>
            </a:extLst>
          </a:blip>
          <a:srcRect r="5333"/>
          <a:stretch>
            <a:fillRect/>
          </a:stretch>
        </p:blipFill>
        <p:spPr>
          <a:xfrm>
            <a:off x="20" y="10"/>
            <a:ext cx="12191981" cy="6857989"/>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199" y="381934"/>
            <a:ext cx="5257801" cy="5181523"/>
          </a:xfrm>
        </p:spPr>
        <p:txBody>
          <a:bodyPr vert="horz" lIns="91440" tIns="45720" rIns="91440" bIns="45720" rtlCol="0" anchor="b">
            <a:normAutofit/>
          </a:bodyPr>
          <a:lstStyle/>
          <a:p>
            <a:r>
              <a:rPr lang="en-US" sz="8000">
                <a:solidFill>
                  <a:srgbClr val="FFFFFF"/>
                </a:solidFill>
              </a:rPr>
              <a:t>Required Software</a:t>
            </a:r>
          </a:p>
        </p:txBody>
      </p:sp>
      <p:cxnSp>
        <p:nvCxnSpPr>
          <p:cNvPr id="73" name="Straight Connector 7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7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229042" y="698643"/>
            <a:ext cx="4124758" cy="5301467"/>
          </a:xfrm>
        </p:spPr>
        <p:txBody>
          <a:bodyPr vert="horz" lIns="91440" tIns="45720" rIns="91440" bIns="45720" rtlCol="0" anchor="b">
            <a:normAutofit/>
          </a:bodyPr>
          <a:lstStyle/>
          <a:p>
            <a:pPr lvl="0" indent="-228600">
              <a:buFont typeface="Arial" panose="020B0604020202020204" pitchFamily="34" charset="0"/>
              <a:buChar char="•"/>
            </a:pPr>
            <a:r>
              <a:rPr lang="en-US" sz="2000">
                <a:solidFill>
                  <a:srgbClr val="FFFFFF"/>
                </a:solidFill>
              </a:rPr>
              <a:t>Microsoft Excel</a:t>
            </a:r>
          </a:p>
          <a:p>
            <a:pPr lvl="0"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344085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3880430" y="583345"/>
            <a:ext cx="7160357" cy="4164820"/>
          </a:xfrm>
        </p:spPr>
        <p:txBody>
          <a:bodyPr anchor="t">
            <a:normAutofit/>
          </a:bodyPr>
          <a:lstStyle/>
          <a:p>
            <a:pPr algn="r"/>
            <a:r>
              <a:rPr lang="en-US" sz="5600" b="1" i="1" dirty="0"/>
              <a:t>TECH204 </a:t>
            </a:r>
            <a:br>
              <a:rPr lang="en-US" sz="5600" b="1" i="1" dirty="0"/>
            </a:br>
            <a:br>
              <a:rPr lang="en-US" sz="5600" b="1" dirty="0"/>
            </a:br>
            <a:r>
              <a:rPr lang="en-US" sz="5600" b="1" dirty="0"/>
              <a:t>                 Project Part 2</a:t>
            </a:r>
            <a:br>
              <a:rPr lang="en-US" sz="5600" b="1" dirty="0">
                <a:solidFill>
                  <a:srgbClr val="FFFFFF"/>
                </a:solidFill>
              </a:rPr>
            </a:br>
            <a:endParaRPr lang="en-US" sz="5600" b="1" dirty="0">
              <a:solidFill>
                <a:srgbClr val="FFFFFF"/>
              </a:solidFill>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208228" y="5972174"/>
            <a:ext cx="8578699" cy="504825"/>
          </a:xfrm>
        </p:spPr>
        <p:txBody>
          <a:bodyPr>
            <a:normAutofit/>
          </a:bodyPr>
          <a:lstStyle/>
          <a:p>
            <a:pPr algn="l"/>
            <a:r>
              <a:rPr lang="en-US" sz="2000" b="1" dirty="0">
                <a:solidFill>
                  <a:srgbClr val="FFFFFF"/>
                </a:solidFill>
              </a:rPr>
              <a:t>                           </a:t>
            </a:r>
            <a:r>
              <a:rPr lang="en-US" sz="2000" b="1" dirty="0"/>
              <a:t>Precision of the Ultrasonic Sensor</a:t>
            </a:r>
          </a:p>
        </p:txBody>
      </p:sp>
      <p:sp>
        <p:nvSpPr>
          <p:cNvPr id="3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2" name="Straight Connector 4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37525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8000" b="1" kern="1200">
                <a:solidFill>
                  <a:srgbClr val="FFFFFF"/>
                </a:solidFill>
                <a:latin typeface="+mj-lt"/>
                <a:ea typeface="+mj-ea"/>
                <a:cs typeface="+mj-cs"/>
              </a:rPr>
              <a:t>Data Collection</a:t>
            </a:r>
          </a:p>
        </p:txBody>
      </p:sp>
      <p:sp>
        <p:nvSpPr>
          <p:cNvPr id="3" name="TextBox 2">
            <a:extLst>
              <a:ext uri="{FF2B5EF4-FFF2-40B4-BE49-F238E27FC236}">
                <a16:creationId xmlns:a16="http://schemas.microsoft.com/office/drawing/2014/main" id="{DEFA44CF-06A4-4AD4-7760-EFFAED880F9E}"/>
              </a:ext>
            </a:extLst>
          </p:cNvPr>
          <p:cNvSpPr txBox="1"/>
          <p:nvPr/>
        </p:nvSpPr>
        <p:spPr>
          <a:xfrm>
            <a:off x="457200" y="5350213"/>
            <a:ext cx="4412417" cy="1031537"/>
          </a:xfrm>
          <a:prstGeom prst="rect">
            <a:avLst/>
          </a:prstGeom>
        </p:spPr>
        <p:txBody>
          <a:bodyPr vert="horz" lIns="91440" tIns="45720" rIns="91440" bIns="45720" rtlCol="0">
            <a:normAutofit/>
          </a:bodyPr>
          <a:lstStyle/>
          <a:p>
            <a:pPr algn="r">
              <a:lnSpc>
                <a:spcPct val="90000"/>
              </a:lnSpc>
              <a:spcBef>
                <a:spcPts val="1000"/>
              </a:spcBef>
            </a:pPr>
            <a:r>
              <a:rPr lang="en-US" sz="3200" b="1" kern="1200">
                <a:solidFill>
                  <a:srgbClr val="FFFFFF"/>
                </a:solidFill>
                <a:latin typeface="+mn-lt"/>
                <a:ea typeface="+mn-ea"/>
                <a:cs typeface="+mn-cs"/>
              </a:rPr>
              <a:t>Ms. Watson’s</a:t>
            </a:r>
            <a:r>
              <a:rPr lang="en-US" sz="3200" kern="1200">
                <a:solidFill>
                  <a:srgbClr val="FFFFFF"/>
                </a:solidFill>
                <a:latin typeface="+mn-lt"/>
                <a:ea typeface="+mn-ea"/>
                <a:cs typeface="+mn-cs"/>
              </a:rPr>
              <a:t> </a:t>
            </a:r>
          </a:p>
        </p:txBody>
      </p:sp>
      <p:cxnSp>
        <p:nvCxnSpPr>
          <p:cNvPr id="75" name="Straight Connector 7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7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72"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extLst>
              <p:ext uri="{D42A27DB-BD31-4B8C-83A1-F6EECF244321}">
                <p14:modId xmlns:p14="http://schemas.microsoft.com/office/powerpoint/2010/main" val="1122155514"/>
              </p:ext>
            </p:extLst>
          </p:nvPr>
        </p:nvGraphicFramePr>
        <p:xfrm>
          <a:off x="5986925" y="2729818"/>
          <a:ext cx="5664136" cy="2456611"/>
        </p:xfrm>
        <a:graphic>
          <a:graphicData uri="http://schemas.openxmlformats.org/drawingml/2006/table">
            <a:tbl>
              <a:tblPr firstRow="1" firstCol="1" bandRow="1">
                <a:solidFill>
                  <a:schemeClr val="bg1"/>
                </a:solidFill>
                <a:tableStyleId>{5C22544A-7EE6-4342-B048-85BDC9FD1C3A}</a:tableStyleId>
              </a:tblPr>
              <a:tblGrid>
                <a:gridCol w="494713">
                  <a:extLst>
                    <a:ext uri="{9D8B030D-6E8A-4147-A177-3AD203B41FA5}">
                      <a16:colId xmlns:a16="http://schemas.microsoft.com/office/drawing/2014/main" val="2680175028"/>
                    </a:ext>
                  </a:extLst>
                </a:gridCol>
                <a:gridCol w="780635">
                  <a:extLst>
                    <a:ext uri="{9D8B030D-6E8A-4147-A177-3AD203B41FA5}">
                      <a16:colId xmlns:a16="http://schemas.microsoft.com/office/drawing/2014/main" val="1768498984"/>
                    </a:ext>
                  </a:extLst>
                </a:gridCol>
                <a:gridCol w="1190720">
                  <a:extLst>
                    <a:ext uri="{9D8B030D-6E8A-4147-A177-3AD203B41FA5}">
                      <a16:colId xmlns:a16="http://schemas.microsoft.com/office/drawing/2014/main" val="1249046169"/>
                    </a:ext>
                  </a:extLst>
                </a:gridCol>
                <a:gridCol w="1283404">
                  <a:extLst>
                    <a:ext uri="{9D8B030D-6E8A-4147-A177-3AD203B41FA5}">
                      <a16:colId xmlns:a16="http://schemas.microsoft.com/office/drawing/2014/main" val="4042757085"/>
                    </a:ext>
                  </a:extLst>
                </a:gridCol>
                <a:gridCol w="844391">
                  <a:extLst>
                    <a:ext uri="{9D8B030D-6E8A-4147-A177-3AD203B41FA5}">
                      <a16:colId xmlns:a16="http://schemas.microsoft.com/office/drawing/2014/main" val="3508748709"/>
                    </a:ext>
                  </a:extLst>
                </a:gridCol>
                <a:gridCol w="1070273">
                  <a:extLst>
                    <a:ext uri="{9D8B030D-6E8A-4147-A177-3AD203B41FA5}">
                      <a16:colId xmlns:a16="http://schemas.microsoft.com/office/drawing/2014/main" val="650233730"/>
                    </a:ext>
                  </a:extLst>
                </a:gridCol>
              </a:tblGrid>
              <a:tr h="700896">
                <a:tc>
                  <a:txBody>
                    <a:bodyPr/>
                    <a:lstStyle/>
                    <a:p>
                      <a:pPr marL="0" marR="0" algn="ctr">
                        <a:spcBef>
                          <a:spcPts val="0"/>
                        </a:spcBef>
                        <a:spcAft>
                          <a:spcPts val="0"/>
                        </a:spcAft>
                      </a:pPr>
                      <a:r>
                        <a:rPr lang="en-US" sz="1100" b="0" kern="100" cap="none" spc="0">
                          <a:solidFill>
                            <a:schemeClr val="bg1"/>
                          </a:solidFill>
                          <a:effectLst/>
                          <a:latin typeface="+mn-lt"/>
                        </a:rPr>
                        <a:t>Trial</a:t>
                      </a:r>
                      <a:endParaRPr lang="en-US" sz="1100" b="0"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9867" marT="67148" marB="6714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spcBef>
                          <a:spcPts val="0"/>
                        </a:spcBef>
                        <a:spcAft>
                          <a:spcPts val="0"/>
                        </a:spcAft>
                      </a:pPr>
                      <a:r>
                        <a:rPr lang="en-US" sz="1100" b="0" kern="100" cap="none" spc="0">
                          <a:solidFill>
                            <a:schemeClr val="bg1"/>
                          </a:solidFill>
                          <a:effectLst/>
                          <a:latin typeface="+mn-lt"/>
                        </a:rPr>
                        <a:t>Ruler Distance (cm)</a:t>
                      </a:r>
                      <a:endParaRPr lang="en-US" sz="1100" b="0"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9867" marT="67148" marB="6714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spcBef>
                          <a:spcPts val="0"/>
                        </a:spcBef>
                        <a:spcAft>
                          <a:spcPts val="0"/>
                        </a:spcAft>
                      </a:pPr>
                      <a:r>
                        <a:rPr lang="en-US" sz="1100" b="0" kern="100" cap="none" spc="0">
                          <a:solidFill>
                            <a:schemeClr val="bg1"/>
                          </a:solidFill>
                          <a:effectLst/>
                          <a:latin typeface="+mn-lt"/>
                          <a:ea typeface="SimSun" panose="02010600030101010101" pitchFamily="2" charset="-122"/>
                          <a:cs typeface="Lucida Sans" panose="020B0602030504020204" pitchFamily="34" charset="0"/>
                        </a:rPr>
                        <a:t>Total Roundtrip Distance (m)</a:t>
                      </a:r>
                    </a:p>
                  </a:txBody>
                  <a:tcPr marL="87293" marR="9867" marT="67148" marB="6714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spcBef>
                          <a:spcPts val="0"/>
                        </a:spcBef>
                        <a:spcAft>
                          <a:spcPts val="0"/>
                        </a:spcAft>
                      </a:pPr>
                      <a:r>
                        <a:rPr lang="en-US" sz="1100" b="0" kern="1200" cap="none" spc="0">
                          <a:solidFill>
                            <a:schemeClr val="bg1"/>
                          </a:solidFill>
                          <a:effectLst/>
                          <a:latin typeface="+mn-lt"/>
                          <a:ea typeface="+mn-ea"/>
                          <a:cs typeface="+mn-cs"/>
                        </a:rPr>
                        <a:t>Time from Serial Monitor (microseconds)</a:t>
                      </a:r>
                      <a:endParaRPr lang="en-US" sz="1100" b="0"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9867" marT="67148" marB="6714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spcBef>
                          <a:spcPts val="0"/>
                        </a:spcBef>
                        <a:spcAft>
                          <a:spcPts val="0"/>
                        </a:spcAft>
                      </a:pPr>
                      <a:r>
                        <a:rPr lang="en-US" sz="1100" b="0" kern="100" cap="none" spc="0">
                          <a:solidFill>
                            <a:schemeClr val="bg1"/>
                          </a:solidFill>
                          <a:effectLst/>
                          <a:latin typeface="+mn-lt"/>
                          <a:ea typeface="SimSun" panose="02010600030101010101" pitchFamily="2" charset="-122"/>
                          <a:cs typeface="Lucida Sans" panose="020B0602030504020204" pitchFamily="34" charset="0"/>
                        </a:rPr>
                        <a:t>Roundtrip time (s)</a:t>
                      </a:r>
                    </a:p>
                  </a:txBody>
                  <a:tcPr marL="87293" marR="9867" marT="67148" marB="67148"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a:spcBef>
                          <a:spcPts val="0"/>
                        </a:spcBef>
                        <a:spcAft>
                          <a:spcPts val="0"/>
                        </a:spcAft>
                      </a:pPr>
                      <a:r>
                        <a:rPr lang="en-US" sz="1100" b="0" kern="100" cap="none" spc="0">
                          <a:solidFill>
                            <a:schemeClr val="bg1"/>
                          </a:solidFill>
                          <a:effectLst/>
                          <a:latin typeface="+mn-lt"/>
                        </a:rPr>
                        <a:t>Velocity = distance/time (m/s)</a:t>
                      </a:r>
                      <a:endParaRPr lang="en-US" sz="1100" b="0"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9867" marT="67148" marB="67148"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156371964"/>
                  </a:ext>
                </a:extLst>
              </a:tr>
              <a:tr h="351143">
                <a:tc>
                  <a:txBody>
                    <a:bodyPr/>
                    <a:lstStyle/>
                    <a:p>
                      <a:pPr marL="0" marR="0" algn="ctr">
                        <a:spcBef>
                          <a:spcPts val="0"/>
                        </a:spcBef>
                        <a:spcAft>
                          <a:spcPts val="0"/>
                        </a:spcAft>
                      </a:pPr>
                      <a:r>
                        <a:rPr lang="en-US" sz="1100" b="1" kern="100" cap="none" spc="0">
                          <a:solidFill>
                            <a:schemeClr val="bg1"/>
                          </a:solidFill>
                          <a:effectLst/>
                          <a:latin typeface="+mn-lt"/>
                        </a:rPr>
                        <a:t>1</a:t>
                      </a:r>
                      <a:endParaRPr lang="en-US" sz="1100" b="1"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8 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0.16</a:t>
                      </a:r>
                    </a:p>
                  </a:txBody>
                  <a:tcPr marL="87293" marR="39331" marT="67148" marB="67148"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492 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4.92E-4</a:t>
                      </a:r>
                    </a:p>
                  </a:txBody>
                  <a:tcPr marL="87293" marR="39331" marT="67148" marB="67148"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325 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91295801"/>
                  </a:ext>
                </a:extLst>
              </a:tr>
              <a:tr h="351143">
                <a:tc>
                  <a:txBody>
                    <a:bodyPr/>
                    <a:lstStyle/>
                    <a:p>
                      <a:pPr marL="0" marR="0" algn="ctr">
                        <a:spcBef>
                          <a:spcPts val="0"/>
                        </a:spcBef>
                        <a:spcAft>
                          <a:spcPts val="0"/>
                        </a:spcAft>
                      </a:pPr>
                      <a:r>
                        <a:rPr lang="en-US" sz="1100" b="1" kern="100" cap="none" spc="0">
                          <a:solidFill>
                            <a:schemeClr val="bg1"/>
                          </a:solidFill>
                          <a:effectLst/>
                          <a:latin typeface="+mn-lt"/>
                        </a:rPr>
                        <a:t>2</a:t>
                      </a:r>
                      <a:endParaRPr lang="en-US" sz="1100" b="1"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rPr>
                        <a:t>10 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0.2</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rPr>
                        <a:t>586 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5.86E-4</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rPr>
                        <a:t>341 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100580240"/>
                  </a:ext>
                </a:extLst>
              </a:tr>
              <a:tr h="351143">
                <a:tc>
                  <a:txBody>
                    <a:bodyPr/>
                    <a:lstStyle/>
                    <a:p>
                      <a:pPr marL="0" marR="0" algn="ctr">
                        <a:spcBef>
                          <a:spcPts val="0"/>
                        </a:spcBef>
                        <a:spcAft>
                          <a:spcPts val="0"/>
                        </a:spcAft>
                      </a:pPr>
                      <a:r>
                        <a:rPr lang="en-US" sz="1100" b="1" kern="100" cap="none" spc="0">
                          <a:solidFill>
                            <a:schemeClr val="bg1"/>
                          </a:solidFill>
                          <a:effectLst/>
                          <a:latin typeface="+mn-lt"/>
                        </a:rPr>
                        <a:t>3</a:t>
                      </a:r>
                      <a:endParaRPr lang="en-US" sz="1100" b="1"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15 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0.3</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925 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9.25E-4</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324 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15527295"/>
                  </a:ext>
                </a:extLst>
              </a:tr>
              <a:tr h="351143">
                <a:tc>
                  <a:txBody>
                    <a:bodyPr/>
                    <a:lstStyle/>
                    <a:p>
                      <a:pPr marL="0" marR="0" algn="ctr">
                        <a:spcBef>
                          <a:spcPts val="0"/>
                        </a:spcBef>
                        <a:spcAft>
                          <a:spcPts val="0"/>
                        </a:spcAft>
                      </a:pPr>
                      <a:r>
                        <a:rPr lang="en-US" sz="1100" b="1" kern="100" cap="none" spc="0">
                          <a:solidFill>
                            <a:schemeClr val="bg1"/>
                          </a:solidFill>
                          <a:effectLst/>
                          <a:latin typeface="+mn-lt"/>
                        </a:rPr>
                        <a:t>4</a:t>
                      </a:r>
                      <a:endParaRPr lang="en-US" sz="1100" b="1"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rPr>
                        <a:t>20 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0.4</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rPr>
                        <a:t>1187 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1.187E-3</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algn="ctr">
                        <a:spcBef>
                          <a:spcPts val="0"/>
                        </a:spcBef>
                        <a:spcAft>
                          <a:spcPts val="0"/>
                        </a:spcAft>
                      </a:pPr>
                      <a:r>
                        <a:rPr lang="en-US" sz="1100" kern="100" cap="none" spc="0">
                          <a:solidFill>
                            <a:schemeClr val="tx1"/>
                          </a:solidFill>
                          <a:effectLst/>
                          <a:latin typeface="+mn-lt"/>
                        </a:rPr>
                        <a:t> 337</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914470191"/>
                  </a:ext>
                </a:extLst>
              </a:tr>
              <a:tr h="351143">
                <a:tc>
                  <a:txBody>
                    <a:bodyPr/>
                    <a:lstStyle/>
                    <a:p>
                      <a:pPr marL="0" marR="0" algn="ctr">
                        <a:spcBef>
                          <a:spcPts val="0"/>
                        </a:spcBef>
                        <a:spcAft>
                          <a:spcPts val="0"/>
                        </a:spcAft>
                      </a:pPr>
                      <a:r>
                        <a:rPr lang="en-US" sz="1100" b="1" kern="100" cap="none" spc="0">
                          <a:solidFill>
                            <a:schemeClr val="bg1"/>
                          </a:solidFill>
                          <a:effectLst/>
                          <a:latin typeface="+mn-lt"/>
                        </a:rPr>
                        <a:t>5</a:t>
                      </a:r>
                      <a:endParaRPr lang="en-US" sz="1100" b="1" kern="100" cap="none" spc="0">
                        <a:solidFill>
                          <a:schemeClr val="bg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 30</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0.6</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1724 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ea typeface="SimSun" panose="02010600030101010101" pitchFamily="2" charset="-122"/>
                          <a:cs typeface="Lucida Sans" panose="020B0602030504020204" pitchFamily="34" charset="0"/>
                        </a:rPr>
                        <a:t>1.724E-3</a:t>
                      </a: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marL="0" marR="0" algn="ctr">
                        <a:spcBef>
                          <a:spcPts val="0"/>
                        </a:spcBef>
                        <a:spcAft>
                          <a:spcPts val="0"/>
                        </a:spcAft>
                      </a:pPr>
                      <a:r>
                        <a:rPr lang="en-US" sz="1100" kern="100" cap="none" spc="0">
                          <a:solidFill>
                            <a:schemeClr val="tx1"/>
                          </a:solidFill>
                          <a:effectLst/>
                          <a:latin typeface="+mn-lt"/>
                        </a:rPr>
                        <a:t>348 </a:t>
                      </a:r>
                      <a:endParaRPr lang="en-US" sz="1100" kern="100" cap="none" spc="0">
                        <a:solidFill>
                          <a:schemeClr val="tx1"/>
                        </a:solidFill>
                        <a:effectLst/>
                        <a:latin typeface="+mn-lt"/>
                        <a:ea typeface="SimSun" panose="02010600030101010101" pitchFamily="2" charset="-122"/>
                        <a:cs typeface="Lucida Sans" panose="020B0602030504020204" pitchFamily="34" charset="0"/>
                      </a:endParaRPr>
                    </a:p>
                  </a:txBody>
                  <a:tcPr marL="87293" marR="39331" marT="67148" marB="67148"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93958635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81E0089842D04D9DBE29A370C66E66" ma:contentTypeVersion="5" ma:contentTypeDescription="Create a new document." ma:contentTypeScope="" ma:versionID="781ce2f363069ef4ce4e6ce6fc45b5e6">
  <xsd:schema xmlns:xsd="http://www.w3.org/2001/XMLSchema" xmlns:xs="http://www.w3.org/2001/XMLSchema" xmlns:p="http://schemas.microsoft.com/office/2006/metadata/properties" xmlns:ns3="608f28cd-46c9-416b-a1f2-c3af6a43df0e" targetNamespace="http://schemas.microsoft.com/office/2006/metadata/properties" ma:root="true" ma:fieldsID="767501976adcb88b03b3641c3c12151f" ns3:_="">
    <xsd:import namespace="608f28cd-46c9-416b-a1f2-c3af6a43df0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f28cd-46c9-416b-a1f2-c3af6a43d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E5028B-780A-4BEE-A500-D9183C882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f28cd-46c9-416b-a1f2-c3af6a43d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2645A-E767-4D7E-984D-234E531E4556}">
  <ds:schemaRefs>
    <ds:schemaRef ds:uri="608f28cd-46c9-416b-a1f2-c3af6a43df0e"/>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F048343-1EA9-44C3-883E-652FAAF0713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{8B540544-1D75-460C-A0A6-651F1C72B717}TFb73f27a7-0404-48d9-96f8-0ca8d35477ec68e4afe9_win32-7b62b493978d</Template>
  <TotalTime>162</TotalTime>
  <Words>1874</Words>
  <Application>Microsoft Office PowerPoint</Application>
  <PresentationFormat>Widescreen</PresentationFormat>
  <Paragraphs>257</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Aptos</vt:lpstr>
      <vt:lpstr>Aptos Display</vt:lpstr>
      <vt:lpstr>Arial</vt:lpstr>
      <vt:lpstr>Calibri</vt:lpstr>
      <vt:lpstr>Calibri Light</vt:lpstr>
      <vt:lpstr>Cambria Math</vt:lpstr>
      <vt:lpstr>Liberation Serif</vt:lpstr>
      <vt:lpstr>Wingdings</vt:lpstr>
      <vt:lpstr>Office Theme</vt:lpstr>
      <vt:lpstr>1_Office Theme</vt:lpstr>
      <vt:lpstr>PowerPoint Presentation</vt:lpstr>
      <vt:lpstr>TECH204  Project Parts</vt:lpstr>
      <vt:lpstr>Ultrasonic Sensor HC-SR04</vt:lpstr>
      <vt:lpstr>Rotary Encoder KY-040</vt:lpstr>
      <vt:lpstr>Hall Effect Sensor in ESP32</vt:lpstr>
      <vt:lpstr>Screenshots     Tool</vt:lpstr>
      <vt:lpstr>Required Software</vt:lpstr>
      <vt:lpstr>TECH204                    Project Part 2 </vt:lpstr>
      <vt:lpstr>Data Collection</vt:lpstr>
      <vt:lpstr>Data Analysis</vt:lpstr>
      <vt:lpstr>Conclusions</vt:lpstr>
      <vt:lpstr>TECH204  Project Part 3</vt:lpstr>
      <vt:lpstr>Excel Table  </vt:lpstr>
      <vt:lpstr>Excel Graph by Ms. Watson</vt:lpstr>
      <vt:lpstr>Data Collection</vt:lpstr>
      <vt:lpstr>Data Analysis</vt:lpstr>
      <vt:lpstr>Conclusions</vt:lpstr>
      <vt:lpstr>TECH204 Project Part 4</vt:lpstr>
      <vt:lpstr>Excel Table </vt:lpstr>
      <vt:lpstr>Excel Graph </vt:lpstr>
      <vt:lpstr>Data Analysis </vt:lpstr>
      <vt:lpstr>Conclusions</vt:lpstr>
      <vt:lpstr>Conclusions</vt:lpstr>
      <vt:lpstr>TECH204 Project Part 5</vt:lpstr>
      <vt:lpstr>Data Collection</vt:lpstr>
      <vt:lpstr>Data Analysis</vt:lpstr>
      <vt:lpstr>Conclusions</vt:lpstr>
      <vt:lpstr>TECH204 Project Part 6</vt:lpstr>
      <vt:lpstr>Excel Graph </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Watson, Felicia</dc:creator>
  <cp:lastModifiedBy>Watson, Felicia</cp:lastModifiedBy>
  <cp:revision>4</cp:revision>
  <dcterms:created xsi:type="dcterms:W3CDTF">2025-08-24T16:34:38Z</dcterms:created>
  <dcterms:modified xsi:type="dcterms:W3CDTF">2025-08-30T13:13:05Z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0x010100B881E0089842D04D9DBE29A370C66E66</vt:lpwstr>
  </property>
  <property fmtid="{D5CDD505-2E9C-101B-9397-08002B2CF9AE}" pid="3" name="MediaServiceImageTags">
    <vt:lpwstr/>
  </property>
</Properties>
</file>