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0" r:id="rId3"/>
    <p:sldId id="265" r:id="rId4"/>
    <p:sldId id="259" r:id="rId5"/>
    <p:sldId id="260" r:id="rId6"/>
    <p:sldId id="299" r:id="rId7"/>
    <p:sldId id="291" r:id="rId8"/>
    <p:sldId id="292" r:id="rId9"/>
    <p:sldId id="293" r:id="rId10"/>
    <p:sldId id="263" r:id="rId11"/>
    <p:sldId id="294" r:id="rId12"/>
    <p:sldId id="295" r:id="rId13"/>
    <p:sldId id="286" r:id="rId14"/>
    <p:sldId id="287" r:id="rId15"/>
    <p:sldId id="288" r:id="rId16"/>
    <p:sldId id="271" r:id="rId17"/>
    <p:sldId id="289" r:id="rId18"/>
    <p:sldId id="290" r:id="rId19"/>
    <p:sldId id="261" r:id="rId20"/>
    <p:sldId id="276" r:id="rId21"/>
    <p:sldId id="277" r:id="rId22"/>
    <p:sldId id="278" r:id="rId23"/>
    <p:sldId id="279" r:id="rId24"/>
    <p:sldId id="280" r:id="rId25"/>
    <p:sldId id="281" r:id="rId26"/>
    <p:sldId id="267" r:id="rId27"/>
    <p:sldId id="268" r:id="rId28"/>
    <p:sldId id="270" r:id="rId29"/>
    <p:sldId id="273" r:id="rId30"/>
    <p:sldId id="274" r:id="rId31"/>
    <p:sldId id="272" r:id="rId32"/>
    <p:sldId id="303" r:id="rId33"/>
    <p:sldId id="304" r:id="rId34"/>
    <p:sldId id="305" r:id="rId35"/>
    <p:sldId id="3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09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BADBF-DA76-4B19-9B2F-C92C6553E30D}" v="1377" dt="2022-12-17T17:00:45.002"/>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0" d="100"/>
          <a:sy n="40" d="100"/>
        </p:scale>
        <p:origin x="9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58C0E-B760-4AB8-BFF5-07833F413F38}"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EDCE8-2419-44E0-8F84-820B2432B8B2}" type="slidenum">
              <a:rPr lang="en-US" smtClean="0"/>
              <a:t>‹#›</a:t>
            </a:fld>
            <a:endParaRPr lang="en-US"/>
          </a:p>
        </p:txBody>
      </p:sp>
    </p:spTree>
    <p:extLst>
      <p:ext uri="{BB962C8B-B14F-4D97-AF65-F5344CB8AC3E}">
        <p14:creationId xmlns:p14="http://schemas.microsoft.com/office/powerpoint/2010/main" val="38804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circuit built with an alarm going off with the door open. The delay time for the alarm is set at 1000.</a:t>
            </a:r>
          </a:p>
        </p:txBody>
      </p:sp>
      <p:sp>
        <p:nvSpPr>
          <p:cNvPr id="4" name="Slide Number Placeholder 3"/>
          <p:cNvSpPr>
            <a:spLocks noGrp="1"/>
          </p:cNvSpPr>
          <p:nvPr>
            <p:ph type="sldNum" sz="quarter" idx="5"/>
          </p:nvPr>
        </p:nvSpPr>
        <p:spPr/>
        <p:txBody>
          <a:bodyPr/>
          <a:lstStyle/>
          <a:p>
            <a:fld id="{A3B7D9B0-F301-404D-BF46-2BE06A1699F3}" type="slidenum">
              <a:rPr lang="en-US" smtClean="0"/>
              <a:t>18</a:t>
            </a:fld>
            <a:endParaRPr lang="en-US"/>
          </a:p>
        </p:txBody>
      </p:sp>
    </p:spTree>
    <p:extLst>
      <p:ext uri="{BB962C8B-B14F-4D97-AF65-F5344CB8AC3E}">
        <p14:creationId xmlns:p14="http://schemas.microsoft.com/office/powerpoint/2010/main" val="385052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CADC-E7B6-6D86-58ED-D919800ED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28DDC-3466-97F2-DC78-95C8A1469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85012C-565C-4533-C408-ECCFAE103791}"/>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5" name="Footer Placeholder 4">
            <a:extLst>
              <a:ext uri="{FF2B5EF4-FFF2-40B4-BE49-F238E27FC236}">
                <a16:creationId xmlns:a16="http://schemas.microsoft.com/office/drawing/2014/main" id="{8A65E13B-A779-F1D7-8515-3D607DBFF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74D4F-1444-9D59-4E43-C98D0267C418}"/>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316613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B863-99A6-E4A5-EE94-F41034B6F4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C53569-C1D9-0321-9FAB-AE62E1D9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E2053-41FE-2FB3-51AA-19DEF8FCF659}"/>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5" name="Footer Placeholder 4">
            <a:extLst>
              <a:ext uri="{FF2B5EF4-FFF2-40B4-BE49-F238E27FC236}">
                <a16:creationId xmlns:a16="http://schemas.microsoft.com/office/drawing/2014/main" id="{A098A8F6-3F24-0D41-FC42-0D136A52B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E6F8E-B095-8426-1EB8-A38BE185BF93}"/>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799206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E8ED8-0E3A-1813-0083-C21CA1DCA8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C8B68A-88CE-CD51-673D-64352E05D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5329-4506-E1DE-02D5-E2711E83432C}"/>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5" name="Footer Placeholder 4">
            <a:extLst>
              <a:ext uri="{FF2B5EF4-FFF2-40B4-BE49-F238E27FC236}">
                <a16:creationId xmlns:a16="http://schemas.microsoft.com/office/drawing/2014/main" id="{04E6D5EB-A3EB-AD7A-F8EB-978383913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343B4-5053-5C36-7432-0247C27E5C9A}"/>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127184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27FC-7C95-91B7-B6F3-54EB520E5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8A51F-5C0E-35C7-36E0-405F3C20BF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3D0C8-F52B-4838-4E0E-63702223572C}"/>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5" name="Footer Placeholder 4">
            <a:extLst>
              <a:ext uri="{FF2B5EF4-FFF2-40B4-BE49-F238E27FC236}">
                <a16:creationId xmlns:a16="http://schemas.microsoft.com/office/drawing/2014/main" id="{882BB99E-6FA2-983A-9A33-3775847FE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CFB4B-ED75-852F-1F62-E2A472758848}"/>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317317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6602D-AC1C-B9F6-31E6-C3A1116D2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5E3A7E-D78D-37BD-3B6F-D4758CB029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95CE3F-B10C-23A9-0F67-77BF6277A358}"/>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5" name="Footer Placeholder 4">
            <a:extLst>
              <a:ext uri="{FF2B5EF4-FFF2-40B4-BE49-F238E27FC236}">
                <a16:creationId xmlns:a16="http://schemas.microsoft.com/office/drawing/2014/main" id="{BBF31D28-2DBD-9EC6-8D51-E0150796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3574A-9DD7-32D3-FE06-DC78E3EB5901}"/>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296476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2920-0DDF-4324-02E9-2732CAD9D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F81CF-250B-A80C-EB64-D99CDFB80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33DA2-CD32-379D-CFD4-6D1398145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5FB250-F9EC-E029-EB3D-1D706A82028D}"/>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6" name="Footer Placeholder 5">
            <a:extLst>
              <a:ext uri="{FF2B5EF4-FFF2-40B4-BE49-F238E27FC236}">
                <a16:creationId xmlns:a16="http://schemas.microsoft.com/office/drawing/2014/main" id="{432363F2-64BB-E767-23D1-61ED89A82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5F38D-104B-459D-38B6-6009E8B5E019}"/>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2985297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435E-10CD-4B24-94B5-114BAB9D30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84DD67-39E0-F785-941D-0D4C0D2A47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E45D9E-4AF3-2151-A621-344C5D218F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E4AC94-5E5E-D7DF-3A38-C2342FC14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5DFDB-F41B-2AFA-D498-3883E69338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5CD20A-7669-88F3-F94C-A75553346DB9}"/>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8" name="Footer Placeholder 7">
            <a:extLst>
              <a:ext uri="{FF2B5EF4-FFF2-40B4-BE49-F238E27FC236}">
                <a16:creationId xmlns:a16="http://schemas.microsoft.com/office/drawing/2014/main" id="{50AEC0F2-39AB-6BC9-C04C-2BFCEC1ADA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32170A-4254-3C18-D592-121BE43D76DB}"/>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233837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EEE0-AB0D-E410-88B0-17BDC1876F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8ACE2C-C8B1-3032-B1FA-B8660A6A1534}"/>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4" name="Footer Placeholder 3">
            <a:extLst>
              <a:ext uri="{FF2B5EF4-FFF2-40B4-BE49-F238E27FC236}">
                <a16:creationId xmlns:a16="http://schemas.microsoft.com/office/drawing/2014/main" id="{00128183-580E-0B62-F15F-2ADB31D03D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7130A4-F929-D18D-A290-91BC31C4DDE4}"/>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215492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475F6-4B22-5A35-C4F8-681E14946E2F}"/>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3" name="Footer Placeholder 2">
            <a:extLst>
              <a:ext uri="{FF2B5EF4-FFF2-40B4-BE49-F238E27FC236}">
                <a16:creationId xmlns:a16="http://schemas.microsoft.com/office/drawing/2014/main" id="{DA8290EE-C818-19D5-A895-3F220D778A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72378-781B-1657-0C79-D66AC1951875}"/>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42378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74D14-D5D7-699B-A3D0-F7420A9A4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0DC23D-F00A-B8F8-2CD4-F7D6B3DA4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814535-A400-984A-AE7A-7668E9EF0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E400A-A89B-A296-A526-792C966BEE61}"/>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6" name="Footer Placeholder 5">
            <a:extLst>
              <a:ext uri="{FF2B5EF4-FFF2-40B4-BE49-F238E27FC236}">
                <a16:creationId xmlns:a16="http://schemas.microsoft.com/office/drawing/2014/main" id="{1FD560D9-0906-354B-8846-21517E8C5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4B359-B322-32E6-A310-4CA7F486CA64}"/>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211628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E67E-543D-C303-D636-0A3DDB965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86BD14-20FC-1F97-B51C-3FB125B19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5AEF57-5E47-4726-C959-4B1AB88A7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43FE2-BAC8-D647-4099-191A09972816}"/>
              </a:ext>
            </a:extLst>
          </p:cNvPr>
          <p:cNvSpPr>
            <a:spLocks noGrp="1"/>
          </p:cNvSpPr>
          <p:nvPr>
            <p:ph type="dt" sz="half" idx="10"/>
          </p:nvPr>
        </p:nvSpPr>
        <p:spPr/>
        <p:txBody>
          <a:bodyPr/>
          <a:lstStyle/>
          <a:p>
            <a:fld id="{B2B88062-D4B6-4131-9942-B8FE750E0DA4}" type="datetimeFigureOut">
              <a:rPr lang="en-US" smtClean="0"/>
              <a:t>8/28/2023</a:t>
            </a:fld>
            <a:endParaRPr lang="en-US"/>
          </a:p>
        </p:txBody>
      </p:sp>
      <p:sp>
        <p:nvSpPr>
          <p:cNvPr id="6" name="Footer Placeholder 5">
            <a:extLst>
              <a:ext uri="{FF2B5EF4-FFF2-40B4-BE49-F238E27FC236}">
                <a16:creationId xmlns:a16="http://schemas.microsoft.com/office/drawing/2014/main" id="{EC42C51A-CBA6-02BA-DD2C-990723B4D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817BC-F398-B22C-D4AD-C5BB4E4C16AA}"/>
              </a:ext>
            </a:extLst>
          </p:cNvPr>
          <p:cNvSpPr>
            <a:spLocks noGrp="1"/>
          </p:cNvSpPr>
          <p:nvPr>
            <p:ph type="sldNum" sz="quarter" idx="12"/>
          </p:nvPr>
        </p:nvSpPr>
        <p:spPr/>
        <p:txBody>
          <a:bodyPr/>
          <a:lstStyle/>
          <a:p>
            <a:fld id="{2CB763C3-59AB-45AE-BF4B-761EC2A1F409}" type="slidenum">
              <a:rPr lang="en-US" smtClean="0"/>
              <a:t>‹#›</a:t>
            </a:fld>
            <a:endParaRPr lang="en-US"/>
          </a:p>
        </p:txBody>
      </p:sp>
    </p:spTree>
    <p:extLst>
      <p:ext uri="{BB962C8B-B14F-4D97-AF65-F5344CB8AC3E}">
        <p14:creationId xmlns:p14="http://schemas.microsoft.com/office/powerpoint/2010/main" val="310868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1F010C-60FE-8C64-A939-7FC4991A7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9F759D-8911-6D1E-132F-280B000DBB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19C33-F249-B9F3-DC12-07743BAF2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88062-D4B6-4131-9942-B8FE750E0DA4}" type="datetimeFigureOut">
              <a:rPr lang="en-US" smtClean="0"/>
              <a:t>8/28/2023</a:t>
            </a:fld>
            <a:endParaRPr lang="en-US"/>
          </a:p>
        </p:txBody>
      </p:sp>
      <p:sp>
        <p:nvSpPr>
          <p:cNvPr id="5" name="Footer Placeholder 4">
            <a:extLst>
              <a:ext uri="{FF2B5EF4-FFF2-40B4-BE49-F238E27FC236}">
                <a16:creationId xmlns:a16="http://schemas.microsoft.com/office/drawing/2014/main" id="{964F659C-822E-741D-92BC-5CD9A7D5D5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FD9037-40FE-1D9D-1A82-AB112C4722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763C3-59AB-45AE-BF4B-761EC2A1F409}" type="slidenum">
              <a:rPr lang="en-US" smtClean="0"/>
              <a:t>‹#›</a:t>
            </a:fld>
            <a:endParaRPr lang="en-US"/>
          </a:p>
        </p:txBody>
      </p:sp>
    </p:spTree>
    <p:extLst>
      <p:ext uri="{BB962C8B-B14F-4D97-AF65-F5344CB8AC3E}">
        <p14:creationId xmlns:p14="http://schemas.microsoft.com/office/powerpoint/2010/main" val="401057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lms.devry.edu/lms/video/player.html?video=1_0xikq8em"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lms.devry.edu/lms/video/player.html?video=1_bihkxkqt" TargetMode="External"/><Relationship Id="rId5" Type="http://schemas.openxmlformats.org/officeDocument/2006/relationships/hyperlink" Target="https://lms.devry.edu/lms/video/player.html?video=1_otoo1zie" TargetMode="External"/><Relationship Id="rId4" Type="http://schemas.openxmlformats.org/officeDocument/2006/relationships/hyperlink" Target="https://lms.devry.edu/lms/video/player.html?video=1_bvjoql1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 name="Rectangle 258">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0">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262">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4" name="Oval 263">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Oval 267">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Rectangle 270">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Group 272">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74" name="Straight Connector 273">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79" name="Rectangle 278">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280">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82" name="Straight Connector 281">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Video 5">
            <a:extLst>
              <a:ext uri="{FF2B5EF4-FFF2-40B4-BE49-F238E27FC236}">
                <a16:creationId xmlns:a16="http://schemas.microsoft.com/office/drawing/2014/main" id="{14FC3145-2626-4902-943A-291185A306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duotone>
              <a:prstClr val="black"/>
              <a:schemeClr val="bg1">
                <a:tint val="45000"/>
                <a:satMod val="400000"/>
              </a:schemeClr>
            </a:duotone>
            <a:alphaModFix amt="25000"/>
          </a:blip>
          <a:srcRect r="1" b="285"/>
          <a:stretch/>
        </p:blipFill>
        <p:spPr>
          <a:xfrm>
            <a:off x="767444" y="29548"/>
            <a:ext cx="10721729" cy="6013845"/>
          </a:xfrm>
          <a:prstGeom prst="rect">
            <a:avLst/>
          </a:prstGeom>
        </p:spPr>
      </p:pic>
      <p:sp>
        <p:nvSpPr>
          <p:cNvPr id="2" name="Title 1">
            <a:extLst>
              <a:ext uri="{FF2B5EF4-FFF2-40B4-BE49-F238E27FC236}">
                <a16:creationId xmlns:a16="http://schemas.microsoft.com/office/drawing/2014/main" id="{77002E04-9CCD-64C5-1946-D17E44ED744A}"/>
              </a:ext>
            </a:extLst>
          </p:cNvPr>
          <p:cNvSpPr>
            <a:spLocks noGrp="1"/>
          </p:cNvSpPr>
          <p:nvPr>
            <p:ph type="ctrTitle"/>
          </p:nvPr>
        </p:nvSpPr>
        <p:spPr>
          <a:xfrm>
            <a:off x="2618173" y="630936"/>
            <a:ext cx="7315200" cy="2702018"/>
          </a:xfrm>
          <a:noFill/>
        </p:spPr>
        <p:txBody>
          <a:bodyPr vert="horz" lIns="91440" tIns="45720" rIns="91440" bIns="45720" rtlCol="0" anchor="b">
            <a:normAutofit/>
          </a:bodyPr>
          <a:lstStyle/>
          <a:p>
            <a:r>
              <a:rPr lang="en-US" sz="4400" kern="1200" dirty="0">
                <a:solidFill>
                  <a:schemeClr val="bg1"/>
                </a:solidFill>
                <a:latin typeface="+mj-lt"/>
                <a:ea typeface="+mj-ea"/>
                <a:cs typeface="+mj-cs"/>
              </a:rPr>
              <a:t>The Process of Building an Intelligent Circuit</a:t>
            </a:r>
            <a:br>
              <a:rPr lang="en-US" sz="4400" kern="1200" dirty="0">
                <a:solidFill>
                  <a:schemeClr val="bg1"/>
                </a:solidFill>
                <a:latin typeface="+mj-lt"/>
                <a:ea typeface="+mj-ea"/>
                <a:cs typeface="+mj-cs"/>
              </a:rPr>
            </a:br>
            <a:r>
              <a:rPr lang="en-US" sz="4400" kern="1200" dirty="0">
                <a:solidFill>
                  <a:schemeClr val="bg1"/>
                </a:solidFill>
                <a:latin typeface="+mj-lt"/>
                <a:ea typeface="+mj-ea"/>
                <a:cs typeface="+mj-cs"/>
              </a:rPr>
              <a:t>of a Physical Home Security</a:t>
            </a:r>
            <a:br>
              <a:rPr lang="en-US" sz="4400" kern="1200" dirty="0">
                <a:solidFill>
                  <a:schemeClr val="bg1"/>
                </a:solidFill>
                <a:latin typeface="+mj-lt"/>
                <a:ea typeface="+mj-ea"/>
                <a:cs typeface="+mj-cs"/>
              </a:rPr>
            </a:br>
            <a:endParaRPr lang="en-US" sz="4400" kern="1200" dirty="0">
              <a:solidFill>
                <a:schemeClr val="bg1"/>
              </a:solidFill>
              <a:latin typeface="+mj-lt"/>
              <a:ea typeface="+mj-ea"/>
              <a:cs typeface="+mj-cs"/>
            </a:endParaRPr>
          </a:p>
        </p:txBody>
      </p:sp>
      <p:sp>
        <p:nvSpPr>
          <p:cNvPr id="3" name="Subtitle 2">
            <a:extLst>
              <a:ext uri="{FF2B5EF4-FFF2-40B4-BE49-F238E27FC236}">
                <a16:creationId xmlns:a16="http://schemas.microsoft.com/office/drawing/2014/main" id="{C083120E-7D32-F588-44AC-49E366A043A1}"/>
              </a:ext>
            </a:extLst>
          </p:cNvPr>
          <p:cNvSpPr>
            <a:spLocks noGrp="1"/>
          </p:cNvSpPr>
          <p:nvPr>
            <p:ph type="subTitle" idx="1"/>
          </p:nvPr>
        </p:nvSpPr>
        <p:spPr>
          <a:xfrm>
            <a:off x="2618174" y="3427487"/>
            <a:ext cx="7315200" cy="2615906"/>
          </a:xfrm>
          <a:noFill/>
        </p:spPr>
        <p:txBody>
          <a:bodyPr vert="horz" lIns="91440" tIns="45720" rIns="91440" bIns="45720" rtlCol="0" anchor="t">
            <a:normAutofit/>
          </a:bodyPr>
          <a:lstStyle/>
          <a:p>
            <a:pPr indent="-228600">
              <a:buFont typeface="Arial" panose="020B0604020202020204" pitchFamily="34" charset="0"/>
              <a:buChar char="•"/>
            </a:pPr>
            <a:r>
              <a:rPr lang="en-US" dirty="0">
                <a:solidFill>
                  <a:schemeClr val="bg1"/>
                </a:solidFill>
              </a:rPr>
              <a:t>Felicia Watson</a:t>
            </a:r>
          </a:p>
          <a:p>
            <a:pPr indent="-228600">
              <a:buFont typeface="Arial" panose="020B0604020202020204" pitchFamily="34" charset="0"/>
              <a:buChar char="•"/>
            </a:pPr>
            <a:r>
              <a:rPr lang="en-US" dirty="0">
                <a:solidFill>
                  <a:schemeClr val="bg1"/>
                </a:solidFill>
              </a:rPr>
              <a:t>Introduction to Technology and Information Systems</a:t>
            </a:r>
          </a:p>
          <a:p>
            <a:pPr indent="-228600">
              <a:buFont typeface="Arial" panose="020B0604020202020204" pitchFamily="34" charset="0"/>
              <a:buChar char="•"/>
            </a:pPr>
            <a:r>
              <a:rPr lang="en-US" dirty="0">
                <a:solidFill>
                  <a:schemeClr val="bg1"/>
                </a:solidFill>
              </a:rPr>
              <a:t>CEIS 101C</a:t>
            </a:r>
          </a:p>
          <a:p>
            <a:pPr indent="-228600">
              <a:buFont typeface="Arial" panose="020B0604020202020204" pitchFamily="34" charset="0"/>
              <a:buChar char="•"/>
            </a:pPr>
            <a:r>
              <a:rPr lang="en-US" dirty="0">
                <a:solidFill>
                  <a:schemeClr val="bg1"/>
                </a:solidFill>
              </a:rPr>
              <a:t>Instructor Mr. </a:t>
            </a:r>
            <a:r>
              <a:rPr lang="en-US" dirty="0" err="1">
                <a:solidFill>
                  <a:schemeClr val="bg1"/>
                </a:solidFill>
              </a:rPr>
              <a:t>Darniet</a:t>
            </a:r>
            <a:r>
              <a:rPr lang="en-US" dirty="0">
                <a:solidFill>
                  <a:schemeClr val="bg1"/>
                </a:solidFill>
              </a:rPr>
              <a:t> Jennings</a:t>
            </a:r>
          </a:p>
        </p:txBody>
      </p:sp>
    </p:spTree>
    <p:extLst>
      <p:ext uri="{BB962C8B-B14F-4D97-AF65-F5344CB8AC3E}">
        <p14:creationId xmlns:p14="http://schemas.microsoft.com/office/powerpoint/2010/main" val="23072516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mute="1">
                <p:cTn id="17" repeatCount="indefinite" fill="hold" display="0">
                  <p:stCondLst>
                    <p:cond delay="indefinite"/>
                  </p:stCondLst>
                </p:cTn>
                <p:tgtEl>
                  <p:spTgt spid="6"/>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366EA9A9-BDA0-0E39-4671-1D24C396C9C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405" t="9091" r="14320" b="-1"/>
          <a:stretch/>
        </p:blipFill>
        <p:spPr>
          <a:xfrm rot="5400000">
            <a:off x="4428234" y="-905766"/>
            <a:ext cx="6858000" cy="8669532"/>
          </a:xfrm>
          <a:prstGeom prst="rect">
            <a:avLst/>
          </a:prstGeom>
          <a:solidFill>
            <a:srgbClr val="000000"/>
          </a:solidFill>
        </p:spPr>
      </p:pic>
      <p:sp>
        <p:nvSpPr>
          <p:cNvPr id="59" name="Rectangle 5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600"/>
              <a:t>Organization of Project Components (picture)</a:t>
            </a:r>
          </a:p>
        </p:txBody>
      </p:sp>
      <p:sp>
        <p:nvSpPr>
          <p:cNvPr id="61" name="Rectangle 6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3" name="Rectangle 6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19437887-54FE-4243-91D3-38DEA81FA602}"/>
              </a:ext>
            </a:extLst>
          </p:cNvPr>
          <p:cNvSpPr>
            <a:spLocks noGrp="1"/>
          </p:cNvSpPr>
          <p:nvPr>
            <p:ph sz="half" idx="1"/>
          </p:nvPr>
        </p:nvSpPr>
        <p:spPr>
          <a:xfrm>
            <a:off x="371094" y="2718054"/>
            <a:ext cx="3438906" cy="3207258"/>
          </a:xfrm>
        </p:spPr>
        <p:txBody>
          <a:bodyPr vert="horz" lIns="91440" tIns="45720" rIns="91440" bIns="45720" rtlCol="0" anchor="t">
            <a:normAutofit/>
          </a:bodyPr>
          <a:lstStyle/>
          <a:p>
            <a:r>
              <a:rPr lang="en-US" sz="1700"/>
              <a:t>Arduino Mega 2560</a:t>
            </a:r>
          </a:p>
          <a:p>
            <a:r>
              <a:rPr lang="en-US" sz="1700"/>
              <a:t>Breadboard</a:t>
            </a:r>
          </a:p>
          <a:p>
            <a:r>
              <a:rPr lang="en-US" sz="1700"/>
              <a:t>LED </a:t>
            </a:r>
          </a:p>
          <a:p>
            <a:r>
              <a:rPr lang="en-US" sz="1700"/>
              <a:t>Wires</a:t>
            </a:r>
          </a:p>
          <a:p>
            <a:r>
              <a:rPr lang="en-US" sz="1700"/>
              <a:t>USB Type B cable</a:t>
            </a:r>
          </a:p>
          <a:p>
            <a:pPr marL="0"/>
            <a:endParaRPr lang="en-US" sz="1700"/>
          </a:p>
        </p:txBody>
      </p:sp>
    </p:spTree>
    <p:extLst>
      <p:ext uri="{BB962C8B-B14F-4D97-AF65-F5344CB8AC3E}">
        <p14:creationId xmlns:p14="http://schemas.microsoft.com/office/powerpoint/2010/main" val="2990055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87737" y="1384296"/>
            <a:ext cx="4605340" cy="2387600"/>
          </a:xfrm>
        </p:spPr>
        <p:txBody>
          <a:bodyPr vert="horz" lIns="91440" tIns="45720" rIns="91440" bIns="45720" rtlCol="0" anchor="b">
            <a:normAutofit/>
          </a:bodyPr>
          <a:lstStyle/>
          <a:p>
            <a:r>
              <a:rPr lang="en-US" sz="5000" kern="1200">
                <a:solidFill>
                  <a:schemeClr val="bg1"/>
                </a:solidFill>
                <a:latin typeface="+mj-lt"/>
                <a:ea typeface="+mj-ea"/>
                <a:cs typeface="+mj-cs"/>
              </a:rPr>
              <a:t>Circuit with red LED on (picture)</a:t>
            </a:r>
          </a:p>
        </p:txBody>
      </p:sp>
      <p:pic>
        <p:nvPicPr>
          <p:cNvPr id="5" name="Content Placeholder 4" descr="Text&#10;&#10;Description automatically generated with medium confidence">
            <a:extLst>
              <a:ext uri="{FF2B5EF4-FFF2-40B4-BE49-F238E27FC236}">
                <a16:creationId xmlns:a16="http://schemas.microsoft.com/office/drawing/2014/main" id="{5634175B-156E-B986-08E0-7C6481C28AA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404"/>
          <a:stretch/>
        </p:blipFill>
        <p:spPr>
          <a:xfrm rot="5400000">
            <a:off x="-126243" y="1657391"/>
            <a:ext cx="4743450" cy="3543216"/>
          </a:xfrm>
          <a:prstGeom prst="rect">
            <a:avLst/>
          </a:prstGeom>
        </p:spPr>
      </p:pic>
      <p:sp>
        <p:nvSpPr>
          <p:cNvPr id="82" name="Rectangle 8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8647"/>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100" kern="1200">
                <a:solidFill>
                  <a:schemeClr val="bg1"/>
                </a:solidFill>
                <a:latin typeface="+mj-lt"/>
                <a:ea typeface="+mj-ea"/>
                <a:cs typeface="+mj-cs"/>
              </a:rPr>
              <a:t>Serial</a:t>
            </a:r>
            <a:br>
              <a:rPr lang="en-US" sz="4100" kern="1200">
                <a:solidFill>
                  <a:schemeClr val="bg1"/>
                </a:solidFill>
                <a:latin typeface="+mj-lt"/>
                <a:ea typeface="+mj-ea"/>
                <a:cs typeface="+mj-cs"/>
              </a:rPr>
            </a:br>
            <a:br>
              <a:rPr lang="en-US" sz="4100" kern="1200">
                <a:solidFill>
                  <a:schemeClr val="bg1"/>
                </a:solidFill>
                <a:latin typeface="+mj-lt"/>
                <a:ea typeface="+mj-ea"/>
                <a:cs typeface="+mj-cs"/>
              </a:rPr>
            </a:br>
            <a:r>
              <a:rPr lang="en-US" sz="4100" kern="1200">
                <a:solidFill>
                  <a:schemeClr val="bg1"/>
                </a:solidFill>
                <a:latin typeface="+mj-lt"/>
                <a:ea typeface="+mj-ea"/>
                <a:cs typeface="+mj-cs"/>
              </a:rPr>
              <a:t>     </a:t>
            </a:r>
            <a:br>
              <a:rPr lang="en-US" sz="4100" kern="1200">
                <a:solidFill>
                  <a:schemeClr val="bg1"/>
                </a:solidFill>
                <a:latin typeface="+mj-lt"/>
                <a:ea typeface="+mj-ea"/>
                <a:cs typeface="+mj-cs"/>
              </a:rPr>
            </a:br>
            <a:r>
              <a:rPr lang="en-US" sz="4100" kern="1200">
                <a:solidFill>
                  <a:schemeClr val="bg1"/>
                </a:solidFill>
                <a:latin typeface="+mj-lt"/>
                <a:ea typeface="+mj-ea"/>
                <a:cs typeface="+mj-cs"/>
              </a:rPr>
              <a:t> Monitor</a:t>
            </a:r>
            <a:br>
              <a:rPr lang="en-US" sz="4100" kern="1200">
                <a:solidFill>
                  <a:schemeClr val="bg1"/>
                </a:solidFill>
                <a:latin typeface="+mj-lt"/>
                <a:ea typeface="+mj-ea"/>
                <a:cs typeface="+mj-cs"/>
              </a:rPr>
            </a:br>
            <a:br>
              <a:rPr lang="en-US" sz="4100" kern="1200">
                <a:solidFill>
                  <a:schemeClr val="bg1"/>
                </a:solidFill>
                <a:latin typeface="+mj-lt"/>
                <a:ea typeface="+mj-ea"/>
                <a:cs typeface="+mj-cs"/>
              </a:rPr>
            </a:br>
            <a:r>
              <a:rPr lang="en-US" sz="4100" kern="1200">
                <a:solidFill>
                  <a:schemeClr val="bg1"/>
                </a:solidFill>
                <a:latin typeface="+mj-lt"/>
                <a:ea typeface="+mj-ea"/>
                <a:cs typeface="+mj-cs"/>
              </a:rPr>
              <a:t> (screenshot)</a:t>
            </a:r>
          </a:p>
        </p:txBody>
      </p:sp>
      <p:pic>
        <p:nvPicPr>
          <p:cNvPr id="9" name="Content Placeholder 8" descr="Graphical user interface, text, application, email&#10;&#10;Description automatically generated">
            <a:extLst>
              <a:ext uri="{FF2B5EF4-FFF2-40B4-BE49-F238E27FC236}">
                <a16:creationId xmlns:a16="http://schemas.microsoft.com/office/drawing/2014/main" id="{A8BFE3DE-C8C7-8EB3-8D9E-F6597351B7CC}"/>
              </a:ext>
            </a:extLst>
          </p:cNvPr>
          <p:cNvPicPr>
            <a:picLocks noChangeAspect="1"/>
          </p:cNvPicPr>
          <p:nvPr/>
        </p:nvPicPr>
        <p:blipFill rotWithShape="1">
          <a:blip r:embed="rId2">
            <a:extLst>
              <a:ext uri="{28A0092B-C50C-407E-A947-70E740481C1C}">
                <a14:useLocalDpi xmlns:a14="http://schemas.microsoft.com/office/drawing/2010/main" val="0"/>
              </a:ext>
            </a:extLst>
          </a:blip>
          <a:srcRect r="16184" b="-2"/>
          <a:stretch/>
        </p:blipFill>
        <p:spPr>
          <a:xfrm>
            <a:off x="5195454" y="1296005"/>
            <a:ext cx="6356465" cy="4265989"/>
          </a:xfrm>
          <a:prstGeom prst="rect">
            <a:avLst/>
          </a:prstGeom>
        </p:spPr>
      </p:pic>
    </p:spTree>
    <p:extLst>
      <p:ext uri="{BB962C8B-B14F-4D97-AF65-F5344CB8AC3E}">
        <p14:creationId xmlns:p14="http://schemas.microsoft.com/office/powerpoint/2010/main" val="3556572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coded on electronic circuit board">
            <a:extLst>
              <a:ext uri="{FF2B5EF4-FFF2-40B4-BE49-F238E27FC236}">
                <a16:creationId xmlns:a16="http://schemas.microsoft.com/office/drawing/2014/main" id="{3B4697F3-9475-F274-55B3-056B7010A245}"/>
              </a:ext>
            </a:extLst>
          </p:cNvPr>
          <p:cNvPicPr>
            <a:picLocks noChangeAspect="1"/>
          </p:cNvPicPr>
          <p:nvPr/>
        </p:nvPicPr>
        <p:blipFill rotWithShape="1">
          <a:blip r:embed="rId2"/>
          <a:srcRect t="4642" r="23010" b="3418"/>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477981" y="1122363"/>
            <a:ext cx="4023360" cy="3204134"/>
          </a:xfrm>
        </p:spPr>
        <p:txBody>
          <a:bodyPr anchor="b">
            <a:normAutofit/>
          </a:bodyPr>
          <a:lstStyle/>
          <a:p>
            <a:pPr algn="l"/>
            <a:r>
              <a:rPr lang="en-US" sz="4800" dirty="0">
                <a:solidFill>
                  <a:srgbClr val="000000"/>
                </a:solidFill>
                <a:latin typeface="Algerian" panose="04020705040A02060702" pitchFamily="82" charset="0"/>
              </a:rPr>
              <a:t>CEIS101</a:t>
            </a:r>
            <a:br>
              <a:rPr lang="en-US" sz="4800" dirty="0">
                <a:solidFill>
                  <a:srgbClr val="000000"/>
                </a:solidFill>
                <a:latin typeface="Algerian" panose="04020705040A02060702" pitchFamily="82" charset="0"/>
              </a:rPr>
            </a:br>
            <a:r>
              <a:rPr lang="en-US" sz="4800" dirty="0">
                <a:solidFill>
                  <a:srgbClr val="000000"/>
                </a:solidFill>
                <a:latin typeface="Algerian" panose="04020705040A02060702" pitchFamily="82" charset="0"/>
              </a:rPr>
              <a:t>Module 4</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477980" y="4872922"/>
            <a:ext cx="5790298" cy="1650267"/>
          </a:xfrm>
        </p:spPr>
        <p:txBody>
          <a:bodyPr>
            <a:normAutofit/>
          </a:bodyPr>
          <a:lstStyle/>
          <a:p>
            <a:pPr algn="l"/>
            <a:r>
              <a:rPr lang="en-US" sz="2000" dirty="0">
                <a:solidFill>
                  <a:srgbClr val="000000"/>
                </a:solidFill>
                <a:latin typeface="Algerian" panose="04020705040A02060702" pitchFamily="82" charset="0"/>
              </a:rPr>
              <a:t>Enhancing this intelligent home system by Adding a Door Sensor. Displaying the Outcome of a door open/closed</a:t>
            </a:r>
            <a:r>
              <a:rPr lang="en-US" sz="2000" b="1" dirty="0">
                <a:solidFill>
                  <a:srgbClr val="000000"/>
                </a:solidFill>
                <a:latin typeface="Algerian" panose="04020705040A02060702" pitchFamily="82" charset="0"/>
              </a:rPr>
              <a:t>.</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518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2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b="1" kern="1200" dirty="0">
                <a:solidFill>
                  <a:srgbClr val="000000"/>
                </a:solidFill>
                <a:latin typeface="Algerian" panose="04020705040A02060702" pitchFamily="82" charset="0"/>
              </a:rPr>
              <a:t>Rubric</a:t>
            </a: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3">
            <a:extLst>
              <a:ext uri="{FF2B5EF4-FFF2-40B4-BE49-F238E27FC236}">
                <a16:creationId xmlns:a16="http://schemas.microsoft.com/office/drawing/2014/main" id="{8C7E413A-6A9E-428D-A079-5F9139C3575C}"/>
              </a:ext>
            </a:extLst>
          </p:cNvPr>
          <p:cNvGraphicFramePr>
            <a:graphicFrameLocks/>
          </p:cNvGraphicFramePr>
          <p:nvPr>
            <p:extLst>
              <p:ext uri="{D42A27DB-BD31-4B8C-83A1-F6EECF244321}">
                <p14:modId xmlns:p14="http://schemas.microsoft.com/office/powerpoint/2010/main" val="3171023220"/>
              </p:ext>
            </p:extLst>
          </p:nvPr>
        </p:nvGraphicFramePr>
        <p:xfrm>
          <a:off x="371205" y="2633472"/>
          <a:ext cx="11446543" cy="3586357"/>
        </p:xfrm>
        <a:graphic>
          <a:graphicData uri="http://schemas.openxmlformats.org/drawingml/2006/table">
            <a:tbl>
              <a:tblPr firstRow="1" bandRow="1">
                <a:tableStyleId>{5C22544A-7EE6-4342-B048-85BDC9FD1C3A}</a:tableStyleId>
              </a:tblPr>
              <a:tblGrid>
                <a:gridCol w="3785002">
                  <a:extLst>
                    <a:ext uri="{9D8B030D-6E8A-4147-A177-3AD203B41FA5}">
                      <a16:colId xmlns:a16="http://schemas.microsoft.com/office/drawing/2014/main" val="2494064502"/>
                    </a:ext>
                  </a:extLst>
                </a:gridCol>
                <a:gridCol w="5369827">
                  <a:extLst>
                    <a:ext uri="{9D8B030D-6E8A-4147-A177-3AD203B41FA5}">
                      <a16:colId xmlns:a16="http://schemas.microsoft.com/office/drawing/2014/main" val="1566128757"/>
                    </a:ext>
                  </a:extLst>
                </a:gridCol>
                <a:gridCol w="2291714">
                  <a:extLst>
                    <a:ext uri="{9D8B030D-6E8A-4147-A177-3AD203B41FA5}">
                      <a16:colId xmlns:a16="http://schemas.microsoft.com/office/drawing/2014/main" val="722685570"/>
                    </a:ext>
                  </a:extLst>
                </a:gridCol>
              </a:tblGrid>
              <a:tr h="464117">
                <a:tc>
                  <a:txBody>
                    <a:bodyPr/>
                    <a:lstStyle/>
                    <a:p>
                      <a:pPr algn="ctr"/>
                      <a:r>
                        <a:rPr lang="en-US" sz="2100" dirty="0">
                          <a:solidFill>
                            <a:srgbClr val="002060"/>
                          </a:solidFill>
                          <a:latin typeface="Algerian" panose="04020705040A02060702" pitchFamily="82" charset="0"/>
                        </a:rPr>
                        <a:t>Activity</a:t>
                      </a:r>
                    </a:p>
                  </a:txBody>
                  <a:tcPr marL="105481" marR="105481" marT="52740" marB="52740"/>
                </a:tc>
                <a:tc>
                  <a:txBody>
                    <a:bodyPr/>
                    <a:lstStyle/>
                    <a:p>
                      <a:pPr algn="ctr"/>
                      <a:r>
                        <a:rPr lang="en-US" sz="2100" dirty="0">
                          <a:solidFill>
                            <a:srgbClr val="002060"/>
                          </a:solidFill>
                          <a:latin typeface="Algerian" panose="04020705040A02060702" pitchFamily="82" charset="0"/>
                        </a:rPr>
                        <a:t>Requirement(s)</a:t>
                      </a:r>
                    </a:p>
                  </a:txBody>
                  <a:tcPr marL="105481" marR="105481" marT="52740" marB="52740"/>
                </a:tc>
                <a:tc>
                  <a:txBody>
                    <a:bodyPr/>
                    <a:lstStyle/>
                    <a:p>
                      <a:pPr algn="ctr"/>
                      <a:r>
                        <a:rPr lang="en-US" sz="2100" dirty="0">
                          <a:solidFill>
                            <a:srgbClr val="002060"/>
                          </a:solidFill>
                          <a:latin typeface="Algerian" panose="04020705040A02060702" pitchFamily="82" charset="0"/>
                        </a:rPr>
                        <a:t>Points</a:t>
                      </a:r>
                    </a:p>
                  </a:txBody>
                  <a:tcPr marL="105481" marR="105481" marT="52740" marB="52740"/>
                </a:tc>
                <a:extLst>
                  <a:ext uri="{0D108BD9-81ED-4DB2-BD59-A6C34878D82A}">
                    <a16:rowId xmlns:a16="http://schemas.microsoft.com/office/drawing/2014/main" val="2671127368"/>
                  </a:ext>
                </a:extLst>
              </a:tr>
              <a:tr h="780560">
                <a:tc>
                  <a:txBody>
                    <a:bodyPr/>
                    <a:lstStyle/>
                    <a:p>
                      <a:pPr algn="ctr"/>
                      <a:r>
                        <a:rPr lang="en-US" sz="2100" dirty="0">
                          <a:solidFill>
                            <a:srgbClr val="F09D2E"/>
                          </a:solidFill>
                          <a:latin typeface="Algerian" panose="04020705040A02060702" pitchFamily="82" charset="0"/>
                        </a:rPr>
                        <a:t>Set up circuit</a:t>
                      </a:r>
                    </a:p>
                  </a:txBody>
                  <a:tcPr marL="105481" marR="105481" marT="52740" marB="52740">
                    <a:solidFill>
                      <a:srgbClr val="000000"/>
                    </a:solidFill>
                  </a:tcPr>
                </a:tc>
                <a:tc>
                  <a:txBody>
                    <a:bodyPr/>
                    <a:lstStyle/>
                    <a:p>
                      <a:pPr algn="ctr"/>
                      <a:r>
                        <a:rPr lang="en-US" sz="2000" kern="1200" dirty="0">
                          <a:solidFill>
                            <a:srgbClr val="F09D2E"/>
                          </a:solidFill>
                          <a:effectLst/>
                          <a:latin typeface="Algerian" panose="04020705040A02060702" pitchFamily="82" charset="0"/>
                          <a:ea typeface="+mn-ea"/>
                          <a:cs typeface="+mn-cs"/>
                        </a:rPr>
                        <a:t>Picture of circuit with green LED on </a:t>
                      </a:r>
                      <a:r>
                        <a:rPr lang="en-US" sz="2000" dirty="0">
                          <a:solidFill>
                            <a:srgbClr val="F09D2E"/>
                          </a:solidFill>
                          <a:latin typeface="Algerian" panose="04020705040A02060702" pitchFamily="82" charset="0"/>
                        </a:rPr>
                        <a:t>(door closed)</a:t>
                      </a:r>
                    </a:p>
                  </a:txBody>
                  <a:tcPr marL="105481" marR="105481" marT="52740" marB="52740">
                    <a:solidFill>
                      <a:srgbClr val="000000"/>
                    </a:solidFill>
                  </a:tcPr>
                </a:tc>
                <a:tc>
                  <a:txBody>
                    <a:bodyPr/>
                    <a:lstStyle/>
                    <a:p>
                      <a:pPr algn="ctr"/>
                      <a:r>
                        <a:rPr lang="en-US" sz="2000">
                          <a:solidFill>
                            <a:srgbClr val="F09D2E"/>
                          </a:solidFill>
                          <a:latin typeface="Algerian" panose="04020705040A02060702" pitchFamily="82" charset="0"/>
                        </a:rPr>
                        <a:t>10</a:t>
                      </a:r>
                    </a:p>
                  </a:txBody>
                  <a:tcPr marL="105481" marR="105481" marT="52740" marB="52740">
                    <a:solidFill>
                      <a:srgbClr val="000000"/>
                    </a:solidFill>
                  </a:tcPr>
                </a:tc>
                <a:extLst>
                  <a:ext uri="{0D108BD9-81ED-4DB2-BD59-A6C34878D82A}">
                    <a16:rowId xmlns:a16="http://schemas.microsoft.com/office/drawing/2014/main" val="1343858599"/>
                  </a:ext>
                </a:extLst>
              </a:tr>
              <a:tr h="780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a:solidFill>
                            <a:srgbClr val="F09D2E"/>
                          </a:solidFill>
                          <a:latin typeface="Algerian" panose="04020705040A02060702" pitchFamily="82" charset="0"/>
                        </a:rPr>
                        <a:t>Set up circuit</a:t>
                      </a:r>
                    </a:p>
                  </a:txBody>
                  <a:tcPr marL="105481" marR="105481" marT="52740" marB="52740">
                    <a:solidFill>
                      <a:srgbClr val="000000"/>
                    </a:solidFill>
                  </a:tcPr>
                </a:tc>
                <a:tc>
                  <a:txBody>
                    <a:bodyPr/>
                    <a:lstStyle/>
                    <a:p>
                      <a:pPr algn="ctr"/>
                      <a:r>
                        <a:rPr lang="en-US" sz="2000" dirty="0">
                          <a:solidFill>
                            <a:srgbClr val="F09D2E"/>
                          </a:solidFill>
                          <a:latin typeface="Algerian" panose="04020705040A02060702" pitchFamily="82" charset="0"/>
                        </a:rPr>
                        <a:t>Picture </a:t>
                      </a:r>
                      <a:r>
                        <a:rPr lang="en-US" sz="2000" kern="1200" dirty="0">
                          <a:solidFill>
                            <a:srgbClr val="F09D2E"/>
                          </a:solidFill>
                          <a:effectLst/>
                          <a:latin typeface="Algerian" panose="04020705040A02060702" pitchFamily="82" charset="0"/>
                          <a:ea typeface="+mn-ea"/>
                          <a:cs typeface="+mn-cs"/>
                        </a:rPr>
                        <a:t>of circuit with red and yellow LEDs on </a:t>
                      </a:r>
                      <a:r>
                        <a:rPr lang="en-US" sz="2000" dirty="0">
                          <a:solidFill>
                            <a:srgbClr val="F09D2E"/>
                          </a:solidFill>
                          <a:latin typeface="Algerian" panose="04020705040A02060702" pitchFamily="82" charset="0"/>
                        </a:rPr>
                        <a:t>(door open)</a:t>
                      </a:r>
                    </a:p>
                  </a:txBody>
                  <a:tcPr marL="105481" marR="105481" marT="52740" marB="52740">
                    <a:solidFill>
                      <a:srgbClr val="000000"/>
                    </a:solidFill>
                  </a:tcPr>
                </a:tc>
                <a:tc>
                  <a:txBody>
                    <a:bodyPr/>
                    <a:lstStyle/>
                    <a:p>
                      <a:pPr algn="ctr"/>
                      <a:r>
                        <a:rPr lang="en-US" sz="2000">
                          <a:solidFill>
                            <a:srgbClr val="F09D2E"/>
                          </a:solidFill>
                          <a:latin typeface="Algerian" panose="04020705040A02060702" pitchFamily="82" charset="0"/>
                        </a:rPr>
                        <a:t>20</a:t>
                      </a:r>
                    </a:p>
                  </a:txBody>
                  <a:tcPr marL="105481" marR="105481" marT="52740" marB="52740">
                    <a:solidFill>
                      <a:srgbClr val="000000"/>
                    </a:solidFill>
                  </a:tcPr>
                </a:tc>
                <a:extLst>
                  <a:ext uri="{0D108BD9-81ED-4DB2-BD59-A6C34878D82A}">
                    <a16:rowId xmlns:a16="http://schemas.microsoft.com/office/drawing/2014/main" val="851364322"/>
                  </a:ext>
                </a:extLst>
              </a:tr>
              <a:tr h="780560">
                <a:tc>
                  <a:txBody>
                    <a:bodyPr/>
                    <a:lstStyle/>
                    <a:p>
                      <a:pPr algn="ctr"/>
                      <a:r>
                        <a:rPr lang="en-US" sz="2100" dirty="0">
                          <a:solidFill>
                            <a:srgbClr val="F09D2E"/>
                          </a:solidFill>
                          <a:latin typeface="Algerian" panose="04020705040A02060702" pitchFamily="82" charset="0"/>
                        </a:rPr>
                        <a:t>Upload code </a:t>
                      </a:r>
                    </a:p>
                  </a:txBody>
                  <a:tcPr marL="105481" marR="105481" marT="52740" marB="52740">
                    <a:solidFill>
                      <a:srgbClr val="000000"/>
                    </a:solidFill>
                  </a:tcPr>
                </a:tc>
                <a:tc>
                  <a:txBody>
                    <a:bodyPr/>
                    <a:lstStyle/>
                    <a:p>
                      <a:pPr algn="ctr"/>
                      <a:r>
                        <a:rPr lang="en-US" sz="2000">
                          <a:solidFill>
                            <a:srgbClr val="F09D2E"/>
                          </a:solidFill>
                          <a:latin typeface="Algerian" panose="04020705040A02060702" pitchFamily="82" charset="0"/>
                        </a:rPr>
                        <a:t>Screenshot of code in Arduino IDE with your name shown</a:t>
                      </a:r>
                    </a:p>
                  </a:txBody>
                  <a:tcPr marL="105481" marR="105481" marT="52740" marB="52740">
                    <a:solidFill>
                      <a:srgbClr val="000000"/>
                    </a:solidFill>
                  </a:tcPr>
                </a:tc>
                <a:tc>
                  <a:txBody>
                    <a:bodyPr/>
                    <a:lstStyle/>
                    <a:p>
                      <a:pPr algn="ctr"/>
                      <a:r>
                        <a:rPr lang="en-US" sz="2000">
                          <a:solidFill>
                            <a:srgbClr val="F09D2E"/>
                          </a:solidFill>
                          <a:latin typeface="Algerian" panose="04020705040A02060702" pitchFamily="82" charset="0"/>
                        </a:rPr>
                        <a:t>10</a:t>
                      </a:r>
                    </a:p>
                  </a:txBody>
                  <a:tcPr marL="105481" marR="105481" marT="52740" marB="52740">
                    <a:solidFill>
                      <a:srgbClr val="000000"/>
                    </a:solidFill>
                  </a:tcPr>
                </a:tc>
                <a:extLst>
                  <a:ext uri="{0D108BD9-81ED-4DB2-BD59-A6C34878D82A}">
                    <a16:rowId xmlns:a16="http://schemas.microsoft.com/office/drawing/2014/main" val="946126503"/>
                  </a:ext>
                </a:extLst>
              </a:tr>
              <a:tr h="780560">
                <a:tc>
                  <a:txBody>
                    <a:bodyPr/>
                    <a:lstStyle/>
                    <a:p>
                      <a:pPr algn="ctr"/>
                      <a:r>
                        <a:rPr lang="en-US" sz="2100" dirty="0">
                          <a:solidFill>
                            <a:srgbClr val="F09D2E"/>
                          </a:solidFill>
                          <a:latin typeface="Algerian" panose="04020705040A02060702" pitchFamily="82" charset="0"/>
                        </a:rPr>
                        <a:t>Run code</a:t>
                      </a:r>
                    </a:p>
                  </a:txBody>
                  <a:tcPr marL="105481" marR="105481" marT="52740" marB="52740">
                    <a:solidFill>
                      <a:srgbClr val="000000"/>
                    </a:solidFill>
                  </a:tcPr>
                </a:tc>
                <a:tc>
                  <a:txBody>
                    <a:bodyPr/>
                    <a:lstStyle/>
                    <a:p>
                      <a:pPr algn="ctr"/>
                      <a:r>
                        <a:rPr lang="en-US" sz="2000" dirty="0">
                          <a:solidFill>
                            <a:srgbClr val="F09D2E"/>
                          </a:solidFill>
                          <a:latin typeface="Algerian" panose="04020705040A02060702" pitchFamily="82" charset="0"/>
                        </a:rPr>
                        <a:t>Screenshot of serial monitor with </a:t>
                      </a:r>
                      <a:r>
                        <a:rPr lang="en-US" sz="2000" kern="1200" dirty="0">
                          <a:solidFill>
                            <a:srgbClr val="F09D2E"/>
                          </a:solidFill>
                          <a:effectLst/>
                          <a:latin typeface="Algerian" panose="04020705040A02060702" pitchFamily="82" charset="0"/>
                          <a:ea typeface="+mn-ea"/>
                          <a:cs typeface="+mn-cs"/>
                        </a:rPr>
                        <a:t>your name and messages shown </a:t>
                      </a:r>
                      <a:endParaRPr lang="en-US" sz="2000" dirty="0">
                        <a:solidFill>
                          <a:srgbClr val="F09D2E"/>
                        </a:solidFill>
                        <a:latin typeface="Algerian" panose="04020705040A02060702" pitchFamily="82" charset="0"/>
                      </a:endParaRPr>
                    </a:p>
                  </a:txBody>
                  <a:tcPr marL="105481" marR="105481" marT="52740" marB="52740">
                    <a:solidFill>
                      <a:srgbClr val="000000"/>
                    </a:solidFill>
                  </a:tcPr>
                </a:tc>
                <a:tc>
                  <a:txBody>
                    <a:bodyPr/>
                    <a:lstStyle/>
                    <a:p>
                      <a:pPr algn="ctr"/>
                      <a:r>
                        <a:rPr lang="en-US" sz="2000" dirty="0">
                          <a:solidFill>
                            <a:srgbClr val="F09D2E"/>
                          </a:solidFill>
                          <a:latin typeface="Algerian" panose="04020705040A02060702" pitchFamily="82" charset="0"/>
                        </a:rPr>
                        <a:t>20</a:t>
                      </a:r>
                    </a:p>
                  </a:txBody>
                  <a:tcPr marL="105481" marR="105481" marT="52740" marB="52740">
                    <a:solidFill>
                      <a:srgbClr val="000000"/>
                    </a:solidFill>
                  </a:tcPr>
                </a:tc>
                <a:extLst>
                  <a:ext uri="{0D108BD9-81ED-4DB2-BD59-A6C34878D82A}">
                    <a16:rowId xmlns:a16="http://schemas.microsoft.com/office/drawing/2014/main" val="363968393"/>
                  </a:ext>
                </a:extLst>
              </a:tr>
            </a:tbl>
          </a:graphicData>
        </a:graphic>
      </p:graphicFrame>
    </p:spTree>
    <p:extLst>
      <p:ext uri="{BB962C8B-B14F-4D97-AF65-F5344CB8AC3E}">
        <p14:creationId xmlns:p14="http://schemas.microsoft.com/office/powerpoint/2010/main" val="2431416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electronics, circuit">
            <a:extLst>
              <a:ext uri="{FF2B5EF4-FFF2-40B4-BE49-F238E27FC236}">
                <a16:creationId xmlns:a16="http://schemas.microsoft.com/office/drawing/2014/main" id="{C0A09A1D-E176-B87E-C132-AC2020D31E3D}"/>
              </a:ext>
            </a:extLst>
          </p:cNvPr>
          <p:cNvPicPr>
            <a:picLocks noChangeAspect="1"/>
          </p:cNvPicPr>
          <p:nvPr/>
        </p:nvPicPr>
        <p:blipFill rotWithShape="1">
          <a:blip r:embed="rId2">
            <a:extLst>
              <a:ext uri="{28A0092B-C50C-407E-A947-70E740481C1C}">
                <a14:useLocalDpi xmlns:a14="http://schemas.microsoft.com/office/drawing/2010/main" val="0"/>
              </a:ext>
            </a:extLst>
          </a:blip>
          <a:srcRect l="13818" t="9091"/>
          <a:stretch/>
        </p:blipFill>
        <p:spPr>
          <a:xfrm>
            <a:off x="-2" y="10"/>
            <a:ext cx="8668512" cy="6857990"/>
          </a:xfrm>
          <a:prstGeom prst="rect">
            <a:avLst/>
          </a:prstGeom>
        </p:spPr>
      </p:pic>
      <p:sp>
        <p:nvSpPr>
          <p:cNvPr id="70" name="Rectangle 6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848600" y="1122363"/>
            <a:ext cx="4023360" cy="3204134"/>
          </a:xfrm>
        </p:spPr>
        <p:txBody>
          <a:bodyPr vert="horz" lIns="91440" tIns="45720" rIns="91440" bIns="45720" rtlCol="0" anchor="b">
            <a:normAutofit fontScale="90000"/>
          </a:bodyPr>
          <a:lstStyle/>
          <a:p>
            <a:pPr algn="r"/>
            <a:r>
              <a:rPr lang="en-US" sz="4800" dirty="0">
                <a:latin typeface="Algerian" panose="04020705040A02060702" pitchFamily="82" charset="0"/>
              </a:rPr>
              <a:t>Circuit of door</a:t>
            </a:r>
            <a:br>
              <a:rPr lang="en-US" sz="4800" dirty="0">
                <a:latin typeface="Algerian" panose="04020705040A02060702" pitchFamily="82" charset="0"/>
              </a:rPr>
            </a:br>
            <a:r>
              <a:rPr lang="en-US" sz="4800" dirty="0">
                <a:latin typeface="Algerian" panose="04020705040A02060702" pitchFamily="82" charset="0"/>
              </a:rPr>
              <a:t> closed with Green LED ON (picture)</a:t>
            </a:r>
          </a:p>
        </p:txBody>
      </p:sp>
      <p:sp>
        <p:nvSpPr>
          <p:cNvPr id="72" name="Rectangle 7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4" name="Rectangle 7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7351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525" y="-1"/>
            <a:ext cx="5206572" cy="3981157"/>
          </a:xfrm>
        </p:spPr>
        <p:txBody>
          <a:bodyPr vert="horz" lIns="91440" tIns="45720" rIns="91440" bIns="45720" rtlCol="0" anchor="b">
            <a:normAutofit/>
          </a:bodyPr>
          <a:lstStyle/>
          <a:p>
            <a:pPr algn="ctr"/>
            <a:r>
              <a:rPr lang="en-US" sz="5000" dirty="0">
                <a:solidFill>
                  <a:schemeClr val="accent1">
                    <a:lumMod val="20000"/>
                    <a:lumOff val="80000"/>
                  </a:schemeClr>
                </a:solidFill>
                <a:latin typeface="Algerian" panose="04020705040A02060702" pitchFamily="82" charset="0"/>
              </a:rPr>
              <a:t>Circuit </a:t>
            </a:r>
            <a:br>
              <a:rPr lang="en-US" sz="5000" dirty="0">
                <a:solidFill>
                  <a:schemeClr val="accent1">
                    <a:lumMod val="20000"/>
                    <a:lumOff val="80000"/>
                  </a:schemeClr>
                </a:solidFill>
                <a:latin typeface="Algerian" panose="04020705040A02060702" pitchFamily="82" charset="0"/>
              </a:rPr>
            </a:br>
            <a:r>
              <a:rPr lang="en-US" sz="5000" dirty="0">
                <a:solidFill>
                  <a:schemeClr val="accent1">
                    <a:lumMod val="20000"/>
                    <a:lumOff val="80000"/>
                  </a:schemeClr>
                </a:solidFill>
                <a:latin typeface="Algerian" panose="04020705040A02060702" pitchFamily="82" charset="0"/>
              </a:rPr>
              <a:t>of door open with </a:t>
            </a:r>
            <a:br>
              <a:rPr lang="en-US" sz="5000" dirty="0">
                <a:solidFill>
                  <a:schemeClr val="accent1">
                    <a:lumMod val="20000"/>
                    <a:lumOff val="80000"/>
                  </a:schemeClr>
                </a:solidFill>
                <a:latin typeface="Algerian" panose="04020705040A02060702" pitchFamily="82" charset="0"/>
              </a:rPr>
            </a:br>
            <a:r>
              <a:rPr lang="en-US" sz="5000" dirty="0">
                <a:solidFill>
                  <a:schemeClr val="accent1">
                    <a:lumMod val="20000"/>
                    <a:lumOff val="80000"/>
                  </a:schemeClr>
                </a:solidFill>
                <a:latin typeface="Algerian" panose="04020705040A02060702" pitchFamily="82" charset="0"/>
              </a:rPr>
              <a:t>Green LED OFF</a:t>
            </a:r>
            <a:br>
              <a:rPr lang="en-US" sz="5000" dirty="0">
                <a:solidFill>
                  <a:schemeClr val="accent1">
                    <a:lumMod val="20000"/>
                    <a:lumOff val="80000"/>
                  </a:schemeClr>
                </a:solidFill>
                <a:latin typeface="Algerian" panose="04020705040A02060702" pitchFamily="82" charset="0"/>
              </a:rPr>
            </a:br>
            <a:r>
              <a:rPr lang="en-US" sz="5000" dirty="0">
                <a:solidFill>
                  <a:schemeClr val="accent1">
                    <a:lumMod val="20000"/>
                    <a:lumOff val="80000"/>
                  </a:schemeClr>
                </a:solidFill>
                <a:latin typeface="Algerian" panose="04020705040A02060702" pitchFamily="82" charset="0"/>
              </a:rPr>
              <a:t> (picture)</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electronics, circuit&#10;&#10;Description automatically generated">
            <a:extLst>
              <a:ext uri="{FF2B5EF4-FFF2-40B4-BE49-F238E27FC236}">
                <a16:creationId xmlns:a16="http://schemas.microsoft.com/office/drawing/2014/main" id="{69C15CB8-5C57-0D1A-8834-4E9D0DD0BA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54186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46746" y="641850"/>
            <a:ext cx="3611880" cy="1535865"/>
          </a:xfrm>
          <a:solidFill>
            <a:srgbClr val="000000"/>
          </a:solidFill>
        </p:spPr>
        <p:txBody>
          <a:bodyPr>
            <a:normAutofit/>
          </a:bodyPr>
          <a:lstStyle/>
          <a:p>
            <a:r>
              <a:rPr lang="en-US" sz="3200" dirty="0">
                <a:solidFill>
                  <a:srgbClr val="FFFFFF"/>
                </a:solidFill>
                <a:latin typeface="Algerian" panose="04020705040A02060702" pitchFamily="82" charset="0"/>
              </a:rPr>
              <a:t>Arduino Code (screenshot)</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close-up of a circuit board&#10;&#10;Description automatically generated with medium confidence">
            <a:extLst>
              <a:ext uri="{FF2B5EF4-FFF2-40B4-BE49-F238E27FC236}">
                <a16:creationId xmlns:a16="http://schemas.microsoft.com/office/drawing/2014/main" id="{C61B62AA-2E98-2C7C-37EB-9E547BB6ED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8072" y="397148"/>
            <a:ext cx="6130666" cy="2076926"/>
          </a:xfrm>
        </p:spPr>
      </p:pic>
      <p:pic>
        <p:nvPicPr>
          <p:cNvPr id="5" name="Content Placeholder 4" descr="Graphical user interface, text, application">
            <a:extLst>
              <a:ext uri="{FF2B5EF4-FFF2-40B4-BE49-F238E27FC236}">
                <a16:creationId xmlns:a16="http://schemas.microsoft.com/office/drawing/2014/main" id="{85A1DF74-F77E-2581-FCF7-4E18D3EA1A44}"/>
              </a:ext>
            </a:extLst>
          </p:cNvPr>
          <p:cNvPicPr>
            <a:picLocks noChangeAspect="1"/>
          </p:cNvPicPr>
          <p:nvPr/>
        </p:nvPicPr>
        <p:blipFill rotWithShape="1">
          <a:blip r:embed="rId3">
            <a:extLst>
              <a:ext uri="{28A0092B-C50C-407E-A947-70E740481C1C}">
                <a14:useLocalDpi xmlns:a14="http://schemas.microsoft.com/office/drawing/2010/main" val="0"/>
              </a:ext>
            </a:extLst>
          </a:blip>
          <a:srcRect t="8646" r="1" b="35877"/>
          <a:stretch/>
        </p:blipFill>
        <p:spPr>
          <a:xfrm>
            <a:off x="512276" y="2567422"/>
            <a:ext cx="11167447" cy="4290578"/>
          </a:xfrm>
          <a:prstGeom prst="rect">
            <a:avLst/>
          </a:prstGeom>
          <a:solidFill>
            <a:srgbClr val="000000"/>
          </a:solidFill>
        </p:spPr>
      </p:pic>
    </p:spTree>
    <p:extLst>
      <p:ext uri="{BB962C8B-B14F-4D97-AF65-F5344CB8AC3E}">
        <p14:creationId xmlns:p14="http://schemas.microsoft.com/office/powerpoint/2010/main" val="593213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82880" y="639520"/>
            <a:ext cx="3877056" cy="1303580"/>
          </a:xfrm>
        </p:spPr>
        <p:txBody>
          <a:bodyPr anchor="b">
            <a:normAutofit fontScale="90000"/>
          </a:bodyPr>
          <a:lstStyle/>
          <a:p>
            <a:r>
              <a:rPr lang="en-US" sz="4200" dirty="0">
                <a:solidFill>
                  <a:srgbClr val="FFFFFF"/>
                </a:solidFill>
                <a:latin typeface="Algerian" panose="04020705040A02060702" pitchFamily="82" charset="0"/>
              </a:rPr>
              <a:t>Serial Monitor (screenshot)</a:t>
            </a:r>
          </a:p>
        </p:txBody>
      </p:sp>
      <p:sp>
        <p:nvSpPr>
          <p:cNvPr id="2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G-CP4_1000">
            <a:hlinkClick r:id="" action="ppaction://media"/>
            <a:extLst>
              <a:ext uri="{FF2B5EF4-FFF2-40B4-BE49-F238E27FC236}">
                <a16:creationId xmlns:a16="http://schemas.microsoft.com/office/drawing/2014/main" id="{2E132DF0-C462-89D8-F3E2-7F32E60E64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rot="16200000">
            <a:off x="1046390" y="2467202"/>
            <a:ext cx="2598283" cy="3411538"/>
          </a:xfrm>
        </p:spPr>
      </p:pic>
      <p:pic>
        <p:nvPicPr>
          <p:cNvPr id="11" name="Content Placeholder 10" descr="Graphical user interface, text, application&#10;&#10;Description automatically generated">
            <a:extLst>
              <a:ext uri="{FF2B5EF4-FFF2-40B4-BE49-F238E27FC236}">
                <a16:creationId xmlns:a16="http://schemas.microsoft.com/office/drawing/2014/main" id="{89FE5C04-B7AC-0248-A1F4-CBD8B6D0A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4296" y="1487329"/>
            <a:ext cx="6903720" cy="5011442"/>
          </a:xfrm>
          <a:prstGeom prst="rect">
            <a:avLst/>
          </a:prstGeom>
        </p:spPr>
      </p:pic>
    </p:spTree>
    <p:extLst>
      <p:ext uri="{BB962C8B-B14F-4D97-AF65-F5344CB8AC3E}">
        <p14:creationId xmlns:p14="http://schemas.microsoft.com/office/powerpoint/2010/main" val="9255033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21"/>
                </p:tgtEl>
              </p:cMediaNode>
            </p:video>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A computer circuit board">
            <a:extLst>
              <a:ext uri="{FF2B5EF4-FFF2-40B4-BE49-F238E27FC236}">
                <a16:creationId xmlns:a16="http://schemas.microsoft.com/office/drawing/2014/main" id="{351319B5-1B24-E3BC-4CFD-82DE6BEA1FE1}"/>
              </a:ext>
            </a:extLst>
          </p:cNvPr>
          <p:cNvPicPr>
            <a:picLocks noChangeAspect="1"/>
          </p:cNvPicPr>
          <p:nvPr/>
        </p:nvPicPr>
        <p:blipFill rotWithShape="1">
          <a:blip r:embed="rId2"/>
          <a:srcRect t="8064" b="7667"/>
          <a:stretch/>
        </p:blipFill>
        <p:spPr>
          <a:xfrm>
            <a:off x="20" y="-1784"/>
            <a:ext cx="12191980" cy="6858000"/>
          </a:xfrm>
          <a:prstGeom prst="rect">
            <a:avLst/>
          </a:prstGeom>
          <a:pattFill prst="pct5">
            <a:fgClr>
              <a:schemeClr val="accent1"/>
            </a:fgClr>
            <a:bgClr>
              <a:schemeClr val="bg1"/>
            </a:bgClr>
          </a:pattFill>
        </p:spPr>
      </p:pic>
      <p:sp>
        <p:nvSpPr>
          <p:cNvPr id="32" name="Rectangle 31">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2366010" y="2242539"/>
            <a:ext cx="7459980" cy="1425924"/>
          </a:xfrm>
        </p:spPr>
        <p:txBody>
          <a:bodyPr>
            <a:normAutofit/>
          </a:bodyPr>
          <a:lstStyle/>
          <a:p>
            <a:r>
              <a:rPr lang="en-US" sz="4600" b="1" dirty="0">
                <a:latin typeface="Arial Rounded MT Bold" panose="020F0704030504030204" pitchFamily="34" charset="0"/>
              </a:rPr>
              <a:t>CEIS101</a:t>
            </a:r>
            <a:br>
              <a:rPr lang="en-US" sz="4600" b="1" dirty="0">
                <a:latin typeface="Arial Rounded MT Bold" panose="020F0704030504030204" pitchFamily="34" charset="0"/>
              </a:rPr>
            </a:br>
            <a:r>
              <a:rPr lang="en-US" sz="4600" b="1" dirty="0">
                <a:latin typeface="Arial Rounded MT Bold" panose="020F0704030504030204" pitchFamily="34" charset="0"/>
              </a:rPr>
              <a:t>Module 5</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2366010" y="3884037"/>
            <a:ext cx="7146700" cy="860242"/>
          </a:xfrm>
        </p:spPr>
        <p:txBody>
          <a:bodyPr>
            <a:noAutofit/>
          </a:bodyPr>
          <a:lstStyle/>
          <a:p>
            <a:r>
              <a:rPr lang="en-US" sz="1200" b="1" dirty="0"/>
              <a:t>A Distance Sensor is added to this Intelligent Home System. Doing this show the level of sensitivity within range. The code is uploaded to Arduino Ide to conduct data analysis.</a:t>
            </a:r>
          </a:p>
        </p:txBody>
      </p:sp>
      <p:cxnSp>
        <p:nvCxnSpPr>
          <p:cNvPr id="34" name="Straight Connector 33">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5D50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800895"/>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ectronics protoboard">
            <a:extLst>
              <a:ext uri="{FF2B5EF4-FFF2-40B4-BE49-F238E27FC236}">
                <a16:creationId xmlns:a16="http://schemas.microsoft.com/office/drawing/2014/main" id="{969703A3-4649-5A4B-E463-774AF6035887}"/>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64" name="Rectangle 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9E405-3509-246F-2FD1-CA613300C28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2100" b="1" dirty="0">
                <a:solidFill>
                  <a:srgbClr val="FFFFFF"/>
                </a:solidFill>
              </a:rPr>
              <a:t>Introduction</a:t>
            </a:r>
            <a:br>
              <a:rPr lang="en-US" sz="2100" b="1" dirty="0">
                <a:solidFill>
                  <a:srgbClr val="FFFFFF"/>
                </a:solidFill>
              </a:rPr>
            </a:br>
            <a:br>
              <a:rPr lang="en-US" sz="2100" dirty="0">
                <a:solidFill>
                  <a:srgbClr val="FFFFFF"/>
                </a:solidFill>
              </a:rPr>
            </a:br>
            <a:r>
              <a:rPr lang="en-US" sz="2100" b="1" dirty="0">
                <a:solidFill>
                  <a:srgbClr val="FFFFFF"/>
                </a:solidFill>
              </a:rPr>
              <a:t>In this project, an intelligent home security system has been built. This physical circuit was built in </a:t>
            </a:r>
            <a:r>
              <a:rPr lang="en-US" sz="2100" b="1" dirty="0" err="1">
                <a:solidFill>
                  <a:srgbClr val="FFFFFF"/>
                </a:solidFill>
              </a:rPr>
              <a:t>tinkercad</a:t>
            </a:r>
            <a:r>
              <a:rPr lang="en-US" sz="2100" b="1" dirty="0">
                <a:solidFill>
                  <a:srgbClr val="FFFFFF"/>
                </a:solidFill>
              </a:rPr>
              <a:t> and programmed in Arduino IDE. I was beginning with unassembled parts from the IoT Tech Core Kit.  I utilized LEDs, initialized the serial monitor, programmed LEDs, and sent messages to the serial monitor. You will notice each process I have taken to enhance this intelligent home security system. I was showing the basics of the Internet of Things (IoT),  computing, networking, and electronic devices that I have developed.</a:t>
            </a:r>
            <a:br>
              <a:rPr lang="en-US" sz="2100" b="1" dirty="0">
                <a:solidFill>
                  <a:srgbClr val="FFFFFF"/>
                </a:solidFill>
              </a:rPr>
            </a:br>
            <a:br>
              <a:rPr lang="en-US" sz="2100" b="1" dirty="0">
                <a:solidFill>
                  <a:srgbClr val="FFFFFF"/>
                </a:solidFill>
              </a:rPr>
            </a:br>
            <a:br>
              <a:rPr lang="en-US" sz="2100" dirty="0">
                <a:solidFill>
                  <a:srgbClr val="FFFFFF"/>
                </a:solidFill>
              </a:rPr>
            </a:br>
            <a:endParaRPr lang="en-US" sz="2100" dirty="0">
              <a:solidFill>
                <a:srgbClr val="FFFFFF"/>
              </a:solidFill>
            </a:endParaRPr>
          </a:p>
        </p:txBody>
      </p:sp>
    </p:spTree>
    <p:extLst>
      <p:ext uri="{BB962C8B-B14F-4D97-AF65-F5344CB8AC3E}">
        <p14:creationId xmlns:p14="http://schemas.microsoft.com/office/powerpoint/2010/main" val="595016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3" name="Rectangle 4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841248" y="818457"/>
            <a:ext cx="3322317" cy="2975876"/>
          </a:xfrm>
        </p:spPr>
        <p:txBody>
          <a:bodyPr vert="horz" lIns="91440" tIns="45720" rIns="91440" bIns="45720" rtlCol="0" anchor="b">
            <a:normAutofit/>
          </a:bodyPr>
          <a:lstStyle/>
          <a:p>
            <a:br>
              <a:rPr lang="en-US" sz="4100" b="1" kern="1200">
                <a:solidFill>
                  <a:schemeClr val="tx1"/>
                </a:solidFill>
                <a:latin typeface="+mj-lt"/>
                <a:ea typeface="+mj-ea"/>
                <a:cs typeface="+mj-cs"/>
              </a:rPr>
            </a:br>
            <a:br>
              <a:rPr lang="en-US" sz="4100" b="1" kern="1200">
                <a:solidFill>
                  <a:schemeClr val="tx1"/>
                </a:solidFill>
                <a:latin typeface="+mj-lt"/>
                <a:ea typeface="+mj-ea"/>
                <a:cs typeface="+mj-cs"/>
              </a:rPr>
            </a:br>
            <a:br>
              <a:rPr lang="en-US" sz="4100" b="1" kern="1200">
                <a:solidFill>
                  <a:schemeClr val="tx1"/>
                </a:solidFill>
                <a:latin typeface="+mj-lt"/>
                <a:ea typeface="+mj-ea"/>
                <a:cs typeface="+mj-cs"/>
              </a:rPr>
            </a:br>
            <a:br>
              <a:rPr lang="en-US" sz="4100" b="1" kern="1200">
                <a:solidFill>
                  <a:schemeClr val="tx1"/>
                </a:solidFill>
                <a:latin typeface="+mj-lt"/>
                <a:ea typeface="+mj-ea"/>
                <a:cs typeface="+mj-cs"/>
              </a:rPr>
            </a:br>
            <a:r>
              <a:rPr lang="en-US" sz="4100" b="1" kern="1200">
                <a:solidFill>
                  <a:schemeClr val="tx1"/>
                </a:solidFill>
                <a:latin typeface="+mj-lt"/>
                <a:ea typeface="+mj-ea"/>
                <a:cs typeface="+mj-cs"/>
              </a:rPr>
              <a:t>Rubric</a:t>
            </a:r>
          </a:p>
        </p:txBody>
      </p:sp>
      <p:cxnSp>
        <p:nvCxnSpPr>
          <p:cNvPr id="64" name="Straight Connector 4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3">
            <a:extLst>
              <a:ext uri="{FF2B5EF4-FFF2-40B4-BE49-F238E27FC236}">
                <a16:creationId xmlns:a16="http://schemas.microsoft.com/office/drawing/2014/main" id="{8C7E413A-6A9E-428D-A079-5F9139C3575C}"/>
              </a:ext>
            </a:extLst>
          </p:cNvPr>
          <p:cNvGraphicFramePr>
            <a:graphicFrameLocks/>
          </p:cNvGraphicFramePr>
          <p:nvPr>
            <p:extLst>
              <p:ext uri="{D42A27DB-BD31-4B8C-83A1-F6EECF244321}">
                <p14:modId xmlns:p14="http://schemas.microsoft.com/office/powerpoint/2010/main" val="2415450253"/>
              </p:ext>
            </p:extLst>
          </p:nvPr>
        </p:nvGraphicFramePr>
        <p:xfrm>
          <a:off x="5344678" y="1487229"/>
          <a:ext cx="6436550" cy="3883545"/>
        </p:xfrm>
        <a:graphic>
          <a:graphicData uri="http://schemas.openxmlformats.org/drawingml/2006/table">
            <a:tbl>
              <a:tblPr firstRow="1" bandRow="1">
                <a:tableStyleId>{3B4B98B0-60AC-42C2-AFA5-B58CD77FA1E5}</a:tableStyleId>
              </a:tblPr>
              <a:tblGrid>
                <a:gridCol w="1662192">
                  <a:extLst>
                    <a:ext uri="{9D8B030D-6E8A-4147-A177-3AD203B41FA5}">
                      <a16:colId xmlns:a16="http://schemas.microsoft.com/office/drawing/2014/main" val="2494064502"/>
                    </a:ext>
                  </a:extLst>
                </a:gridCol>
                <a:gridCol w="3794507">
                  <a:extLst>
                    <a:ext uri="{9D8B030D-6E8A-4147-A177-3AD203B41FA5}">
                      <a16:colId xmlns:a16="http://schemas.microsoft.com/office/drawing/2014/main" val="1566128757"/>
                    </a:ext>
                  </a:extLst>
                </a:gridCol>
                <a:gridCol w="979851">
                  <a:extLst>
                    <a:ext uri="{9D8B030D-6E8A-4147-A177-3AD203B41FA5}">
                      <a16:colId xmlns:a16="http://schemas.microsoft.com/office/drawing/2014/main" val="722685570"/>
                    </a:ext>
                  </a:extLst>
                </a:gridCol>
              </a:tblGrid>
              <a:tr h="515663">
                <a:tc>
                  <a:txBody>
                    <a:bodyPr/>
                    <a:lstStyle/>
                    <a:p>
                      <a:pPr algn="ctr"/>
                      <a:r>
                        <a:rPr lang="en-US" sz="1700" b="0" cap="none" spc="0">
                          <a:solidFill>
                            <a:srgbClr val="FFFF00"/>
                          </a:solidFill>
                        </a:rPr>
                        <a:t>Activity</a:t>
                      </a:r>
                      <a:endParaRPr lang="en-US" sz="1700" b="0" cap="none" spc="0">
                        <a:solidFill>
                          <a:srgbClr val="FFFF00"/>
                        </a:solidFill>
                        <a:latin typeface="Arial Rounded MT Bold" panose="020F0704030504030204" pitchFamily="34" charset="0"/>
                      </a:endParaRPr>
                    </a:p>
                  </a:txBody>
                  <a:tcPr marL="141298" marR="108691" marT="108691" marB="108691" anchor="ctr"/>
                </a:tc>
                <a:tc>
                  <a:txBody>
                    <a:bodyPr/>
                    <a:lstStyle/>
                    <a:p>
                      <a:pPr algn="ctr"/>
                      <a:r>
                        <a:rPr lang="en-US" sz="1700" b="0" cap="none" spc="0">
                          <a:solidFill>
                            <a:srgbClr val="FFFF00"/>
                          </a:solidFill>
                        </a:rPr>
                        <a:t>Requirement(s)</a:t>
                      </a:r>
                      <a:endParaRPr lang="en-US" sz="1700" b="0" cap="none" spc="0">
                        <a:solidFill>
                          <a:srgbClr val="FFFF00"/>
                        </a:solidFill>
                        <a:latin typeface="Arial Rounded MT Bold" panose="020F0704030504030204" pitchFamily="34" charset="0"/>
                      </a:endParaRPr>
                    </a:p>
                  </a:txBody>
                  <a:tcPr marL="141298" marR="108691" marT="108691" marB="108691" anchor="ctr"/>
                </a:tc>
                <a:tc>
                  <a:txBody>
                    <a:bodyPr/>
                    <a:lstStyle/>
                    <a:p>
                      <a:pPr algn="ctr"/>
                      <a:r>
                        <a:rPr lang="en-US" sz="1700" b="0" cap="none" spc="0">
                          <a:solidFill>
                            <a:srgbClr val="FFFF00"/>
                          </a:solidFill>
                        </a:rPr>
                        <a:t>Points</a:t>
                      </a:r>
                      <a:endParaRPr lang="en-US" sz="1700" b="0" cap="none" spc="0">
                        <a:solidFill>
                          <a:srgbClr val="FFFF00"/>
                        </a:solidFill>
                        <a:latin typeface="Arial Rounded MT Bold" panose="020F0704030504030204" pitchFamily="34" charset="0"/>
                      </a:endParaRPr>
                    </a:p>
                  </a:txBody>
                  <a:tcPr marL="141298" marR="108691" marT="108691" marB="108691" anchor="ctr"/>
                </a:tc>
                <a:extLst>
                  <a:ext uri="{0D108BD9-81ED-4DB2-BD59-A6C34878D82A}">
                    <a16:rowId xmlns:a16="http://schemas.microsoft.com/office/drawing/2014/main" val="2671127368"/>
                  </a:ext>
                </a:extLst>
              </a:tr>
              <a:tr h="5156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cap="none" spc="0">
                          <a:solidFill>
                            <a:srgbClr val="FFFF00"/>
                          </a:solidFill>
                        </a:rPr>
                        <a:t>Set up circuit</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Picture of circuit with green LED on</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5</a:t>
                      </a:r>
                      <a:endParaRPr lang="en-US" sz="1700" cap="none" spc="0">
                        <a:solidFill>
                          <a:srgbClr val="FFFF00"/>
                        </a:solidFill>
                        <a:latin typeface="Arial Rounded MT Bold" panose="020F0704030504030204" pitchFamily="34" charset="0"/>
                      </a:endParaRPr>
                    </a:p>
                  </a:txBody>
                  <a:tcPr marL="141298" marR="108691" marT="108691" marB="108691"/>
                </a:tc>
                <a:extLst>
                  <a:ext uri="{0D108BD9-81ED-4DB2-BD59-A6C34878D82A}">
                    <a16:rowId xmlns:a16="http://schemas.microsoft.com/office/drawing/2014/main" val="209867986"/>
                  </a:ext>
                </a:extLst>
              </a:tr>
              <a:tr h="7788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cap="none" spc="0">
                          <a:solidFill>
                            <a:srgbClr val="FFFF00"/>
                          </a:solidFill>
                        </a:rPr>
                        <a:t>Set up circuit</a:t>
                      </a:r>
                    </a:p>
                    <a:p>
                      <a:pPr algn="ct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Picture of circuit with yellow LED on</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5</a:t>
                      </a:r>
                      <a:endParaRPr lang="en-US" sz="1700" cap="none" spc="0">
                        <a:solidFill>
                          <a:srgbClr val="FFFF00"/>
                        </a:solidFill>
                        <a:latin typeface="Arial Rounded MT Bold" panose="020F0704030504030204" pitchFamily="34" charset="0"/>
                      </a:endParaRPr>
                    </a:p>
                  </a:txBody>
                  <a:tcPr marL="141298" marR="108691" marT="108691" marB="108691"/>
                </a:tc>
                <a:extLst>
                  <a:ext uri="{0D108BD9-81ED-4DB2-BD59-A6C34878D82A}">
                    <a16:rowId xmlns:a16="http://schemas.microsoft.com/office/drawing/2014/main" val="1343858599"/>
                  </a:ext>
                </a:extLst>
              </a:tr>
              <a:tr h="5156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cap="none" spc="0">
                          <a:solidFill>
                            <a:srgbClr val="FFFF00"/>
                          </a:solidFill>
                        </a:rPr>
                        <a:t>Set up circuit</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cap="none" spc="0">
                          <a:solidFill>
                            <a:srgbClr val="FFFF00"/>
                          </a:solidFill>
                        </a:rPr>
                        <a:t>Picture of circuit with red LED on</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5</a:t>
                      </a:r>
                      <a:endParaRPr lang="en-US" sz="1700" cap="none" spc="0">
                        <a:solidFill>
                          <a:srgbClr val="FFFF00"/>
                        </a:solidFill>
                        <a:latin typeface="Arial Rounded MT Bold" panose="020F0704030504030204" pitchFamily="34" charset="0"/>
                      </a:endParaRPr>
                    </a:p>
                  </a:txBody>
                  <a:tcPr marL="141298" marR="108691" marT="108691" marB="108691"/>
                </a:tc>
                <a:extLst>
                  <a:ext uri="{0D108BD9-81ED-4DB2-BD59-A6C34878D82A}">
                    <a16:rowId xmlns:a16="http://schemas.microsoft.com/office/drawing/2014/main" val="2686606401"/>
                  </a:ext>
                </a:extLst>
              </a:tr>
              <a:tr h="778852">
                <a:tc>
                  <a:txBody>
                    <a:bodyPr/>
                    <a:lstStyle/>
                    <a:p>
                      <a:pPr algn="ctr"/>
                      <a:r>
                        <a:rPr lang="en-US" sz="1700" cap="none" spc="0">
                          <a:solidFill>
                            <a:srgbClr val="FFFF00"/>
                          </a:solidFill>
                        </a:rPr>
                        <a:t>Upload code </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Screenshot of code in Arduino IDE with your name shown</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15</a:t>
                      </a:r>
                      <a:endParaRPr lang="en-US" sz="1700" cap="none" spc="0">
                        <a:solidFill>
                          <a:srgbClr val="FFFF00"/>
                        </a:solidFill>
                        <a:latin typeface="Arial Rounded MT Bold" panose="020F0704030504030204" pitchFamily="34" charset="0"/>
                      </a:endParaRPr>
                    </a:p>
                  </a:txBody>
                  <a:tcPr marL="141298" marR="108691" marT="108691" marB="108691"/>
                </a:tc>
                <a:extLst>
                  <a:ext uri="{0D108BD9-81ED-4DB2-BD59-A6C34878D82A}">
                    <a16:rowId xmlns:a16="http://schemas.microsoft.com/office/drawing/2014/main" val="946126503"/>
                  </a:ext>
                </a:extLst>
              </a:tr>
              <a:tr h="778852">
                <a:tc>
                  <a:txBody>
                    <a:bodyPr/>
                    <a:lstStyle/>
                    <a:p>
                      <a:pPr algn="ctr"/>
                      <a:r>
                        <a:rPr lang="en-US" sz="1700" cap="none" spc="0">
                          <a:solidFill>
                            <a:srgbClr val="FFFF00"/>
                          </a:solidFill>
                        </a:rPr>
                        <a:t>Analyze data</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Excel plot of data generated by distance sensor</a:t>
                      </a:r>
                      <a:endParaRPr lang="en-US" sz="1700" cap="none" spc="0">
                        <a:solidFill>
                          <a:srgbClr val="FFFF00"/>
                        </a:solidFill>
                        <a:latin typeface="Arial Rounded MT Bold" panose="020F0704030504030204" pitchFamily="34" charset="0"/>
                      </a:endParaRPr>
                    </a:p>
                  </a:txBody>
                  <a:tcPr marL="141298" marR="108691" marT="108691" marB="108691"/>
                </a:tc>
                <a:tc>
                  <a:txBody>
                    <a:bodyPr/>
                    <a:lstStyle/>
                    <a:p>
                      <a:pPr algn="ctr"/>
                      <a:r>
                        <a:rPr lang="en-US" sz="1700" cap="none" spc="0">
                          <a:solidFill>
                            <a:srgbClr val="FFFF00"/>
                          </a:solidFill>
                        </a:rPr>
                        <a:t>30</a:t>
                      </a:r>
                      <a:endParaRPr lang="en-US" sz="1700" cap="none" spc="0">
                        <a:solidFill>
                          <a:srgbClr val="FFFF00"/>
                        </a:solidFill>
                        <a:latin typeface="Arial Rounded MT Bold" panose="020F0704030504030204" pitchFamily="34" charset="0"/>
                      </a:endParaRPr>
                    </a:p>
                  </a:txBody>
                  <a:tcPr marL="141298" marR="108691" marT="108691" marB="108691"/>
                </a:tc>
                <a:extLst>
                  <a:ext uri="{0D108BD9-81ED-4DB2-BD59-A6C34878D82A}">
                    <a16:rowId xmlns:a16="http://schemas.microsoft.com/office/drawing/2014/main" val="363968393"/>
                  </a:ext>
                </a:extLst>
              </a:tr>
            </a:tbl>
          </a:graphicData>
        </a:graphic>
      </p:graphicFrame>
    </p:spTree>
    <p:extLst>
      <p:ext uri="{BB962C8B-B14F-4D97-AF65-F5344CB8AC3E}">
        <p14:creationId xmlns:p14="http://schemas.microsoft.com/office/powerpoint/2010/main" val="2839346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7814528" cy="685800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90351" y="1793952"/>
            <a:ext cx="3616913" cy="2876521"/>
          </a:xfrm>
        </p:spPr>
        <p:txBody>
          <a:bodyPr vert="horz" lIns="91440" tIns="45720" rIns="91440" bIns="45720" rtlCol="0" anchor="b">
            <a:normAutofit/>
          </a:bodyPr>
          <a:lstStyle/>
          <a:p>
            <a:pPr algn="ctr"/>
            <a:r>
              <a:rPr lang="en-US" kern="1200" dirty="0">
                <a:solidFill>
                  <a:srgbClr val="FFFF00"/>
                </a:solidFill>
                <a:latin typeface="Arial Rounded MT Bold" panose="020F0704030504030204" pitchFamily="34" charset="0"/>
              </a:rPr>
              <a:t>Circuit </a:t>
            </a:r>
            <a:br>
              <a:rPr lang="en-US" kern="1200" dirty="0">
                <a:solidFill>
                  <a:srgbClr val="FFFF00"/>
                </a:solidFill>
                <a:latin typeface="Arial Rounded MT Bold" panose="020F0704030504030204" pitchFamily="34" charset="0"/>
              </a:rPr>
            </a:br>
            <a:r>
              <a:rPr lang="en-US" kern="1200" dirty="0">
                <a:solidFill>
                  <a:srgbClr val="FFFF00"/>
                </a:solidFill>
                <a:latin typeface="Arial Rounded MT Bold" panose="020F0704030504030204" pitchFamily="34" charset="0"/>
              </a:rPr>
              <a:t>with green LED on (picture)</a:t>
            </a:r>
          </a:p>
        </p:txBody>
      </p:sp>
      <p:sp>
        <p:nvSpPr>
          <p:cNvPr id="62" name="Freeform: Shape 61">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5522" y="578738"/>
            <a:ext cx="6596369" cy="561558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5159" y="255475"/>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4666A594-042D-DF54-78F0-ACBB9A8E771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538" b="12538"/>
          <a:stretch/>
        </p:blipFill>
        <p:spPr>
          <a:xfrm>
            <a:off x="5474899" y="1691559"/>
            <a:ext cx="6129502" cy="3444345"/>
          </a:xfrm>
          <a:prstGeom prst="rect">
            <a:avLst/>
          </a:prstGeom>
        </p:spPr>
      </p:pic>
    </p:spTree>
    <p:extLst>
      <p:ext uri="{BB962C8B-B14F-4D97-AF65-F5344CB8AC3E}">
        <p14:creationId xmlns:p14="http://schemas.microsoft.com/office/powerpoint/2010/main" val="237388655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2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DB22255-89B9-10CF-483F-B13E701A72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36"/>
          <a:stretch/>
        </p:blipFill>
        <p:spPr>
          <a:xfrm>
            <a:off x="-239151" y="10"/>
            <a:ext cx="9298745" cy="7399596"/>
          </a:xfrm>
          <a:prstGeom prst="rect">
            <a:avLst/>
          </a:prstGeom>
          <a:gradFill flip="none" rotWithShape="1">
            <a:gsLst>
              <a:gs pos="80830">
                <a:srgbClr val="7C7C7C"/>
              </a:gs>
              <a:gs pos="40250">
                <a:srgbClr val="B0B0B0"/>
              </a:gs>
              <a:gs pos="34500">
                <a:srgbClr val="B6B6B6"/>
              </a:gs>
              <a:gs pos="23000">
                <a:srgbClr val="C2C2C2"/>
              </a:gs>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pic>
      <p:sp>
        <p:nvSpPr>
          <p:cNvPr id="39" name="Rectangle 3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9059594" y="-1"/>
            <a:ext cx="3132406" cy="6977575"/>
          </a:xfrm>
          <a:solidFill>
            <a:srgbClr val="000000"/>
          </a:solidFill>
        </p:spPr>
        <p:txBody>
          <a:bodyPr vert="horz" lIns="91440" tIns="45720" rIns="91440" bIns="45720" rtlCol="0" anchor="b">
            <a:normAutofit/>
          </a:bodyPr>
          <a:lstStyle/>
          <a:p>
            <a:r>
              <a:rPr lang="en-US" sz="5200" dirty="0">
                <a:solidFill>
                  <a:srgbClr val="FFFF00"/>
                </a:solidFill>
                <a:latin typeface="Arial Rounded MT Bold" panose="020F0704030504030204" pitchFamily="34" charset="0"/>
              </a:rPr>
              <a:t>Circuit with yellow LED on (picture)</a:t>
            </a:r>
          </a:p>
        </p:txBody>
      </p:sp>
    </p:spTree>
    <p:extLst>
      <p:ext uri="{BB962C8B-B14F-4D97-AF65-F5344CB8AC3E}">
        <p14:creationId xmlns:p14="http://schemas.microsoft.com/office/powerpoint/2010/main" val="41566265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dirty="0">
                <a:solidFill>
                  <a:srgbClr val="FFFF00"/>
                </a:solidFill>
                <a:latin typeface="Arial Rounded MT Bold" panose="020F0704030504030204" pitchFamily="34" charset="0"/>
              </a:rPr>
              <a:t>Circuit with red LED on (picture)</a:t>
            </a:r>
          </a:p>
        </p:txBody>
      </p:sp>
      <p:pic>
        <p:nvPicPr>
          <p:cNvPr id="5" name="Content Placeholder 4">
            <a:extLst>
              <a:ext uri="{FF2B5EF4-FFF2-40B4-BE49-F238E27FC236}">
                <a16:creationId xmlns:a16="http://schemas.microsoft.com/office/drawing/2014/main" id="{8E21DDBB-D15A-78DD-2FAE-A381530501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8218"/>
          <a:stretch/>
        </p:blipFill>
        <p:spPr>
          <a:xfrm>
            <a:off x="716280" y="1213632"/>
            <a:ext cx="6436548" cy="4430736"/>
          </a:xfrm>
          <a:prstGeom prst="rect">
            <a:avLst/>
          </a:prstGeom>
        </p:spPr>
      </p:pic>
      <p:cxnSp>
        <p:nvCxnSpPr>
          <p:cNvPr id="43" name="Straight Connector 4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029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26073" y="489439"/>
            <a:ext cx="11139854" cy="930447"/>
          </a:xfrm>
          <a:prstGeom prst="ellipse">
            <a:avLst/>
          </a:prstGeom>
        </p:spPr>
        <p:txBody>
          <a:bodyPr vert="horz" lIns="91440" tIns="45720" rIns="91440" bIns="45720" rtlCol="0" anchor="b">
            <a:normAutofit fontScale="90000"/>
          </a:bodyPr>
          <a:lstStyle/>
          <a:p>
            <a:pPr algn="ctr"/>
            <a:br>
              <a:rPr lang="en-US" sz="1400" kern="1200" dirty="0">
                <a:solidFill>
                  <a:schemeClr val="bg1"/>
                </a:solidFill>
                <a:latin typeface="+mj-lt"/>
                <a:ea typeface="+mj-ea"/>
                <a:cs typeface="+mj-cs"/>
              </a:rPr>
            </a:br>
            <a:br>
              <a:rPr lang="en-US" sz="1800" kern="1200" dirty="0">
                <a:solidFill>
                  <a:srgbClr val="FFFF00"/>
                </a:solidFill>
                <a:latin typeface="Arial Rounded MT Bold" panose="020F0704030504030204" pitchFamily="34" charset="0"/>
              </a:rPr>
            </a:br>
            <a:r>
              <a:rPr lang="en-US" sz="1800" kern="1200" dirty="0">
                <a:solidFill>
                  <a:srgbClr val="FFFF00"/>
                </a:solidFill>
                <a:latin typeface="Arial Rounded MT Bold" panose="020F0704030504030204" pitchFamily="34" charset="0"/>
              </a:rPr>
              <a:t>Arduino Code (screenshot)</a:t>
            </a:r>
          </a:p>
        </p:txBody>
      </p:sp>
      <p:cxnSp>
        <p:nvCxnSpPr>
          <p:cNvPr id="63" name="Straight Connector 6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Graphical user interface, text, application&#10;&#10;Description automatically generated">
            <a:extLst>
              <a:ext uri="{FF2B5EF4-FFF2-40B4-BE49-F238E27FC236}">
                <a16:creationId xmlns:a16="http://schemas.microsoft.com/office/drawing/2014/main" id="{3CEA32D3-21FA-E0D4-FF06-14805C43E26F}"/>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514995" y="2427541"/>
            <a:ext cx="7106911" cy="3997637"/>
          </a:xfrm>
          <a:prstGeom prst="rect">
            <a:avLst/>
          </a:prstGeom>
        </p:spPr>
      </p:pic>
    </p:spTree>
    <p:extLst>
      <p:ext uri="{BB962C8B-B14F-4D97-AF65-F5344CB8AC3E}">
        <p14:creationId xmlns:p14="http://schemas.microsoft.com/office/powerpoint/2010/main" val="2483192338"/>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28700" y="1967266"/>
            <a:ext cx="2628900" cy="2547257"/>
          </a:xfrm>
          <a:solidFill>
            <a:srgbClr val="000000"/>
          </a:solidFill>
        </p:spPr>
        <p:txBody>
          <a:bodyPr vert="horz" lIns="91440" tIns="45720" rIns="91440" bIns="45720" rtlCol="0" anchor="ctr">
            <a:normAutofit fontScale="90000"/>
          </a:bodyPr>
          <a:lstStyle/>
          <a:p>
            <a:pPr algn="ctr"/>
            <a:r>
              <a:rPr lang="en-US" sz="3600" kern="1200" dirty="0">
                <a:solidFill>
                  <a:srgbClr val="FFFF00"/>
                </a:solidFill>
                <a:latin typeface="Arial Rounded MT Bold" panose="020F0704030504030204" pitchFamily="34" charset="0"/>
              </a:rPr>
              <a:t>Plot of data (graph from Excel)</a:t>
            </a:r>
          </a:p>
        </p:txBody>
      </p:sp>
      <p:pic>
        <p:nvPicPr>
          <p:cNvPr id="5" name="Content Placeholder 4">
            <a:extLst>
              <a:ext uri="{FF2B5EF4-FFF2-40B4-BE49-F238E27FC236}">
                <a16:creationId xmlns:a16="http://schemas.microsoft.com/office/drawing/2014/main" id="{A8285B2E-62DB-4213-E8B4-F61A2E9092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777316" y="836908"/>
            <a:ext cx="6780700" cy="5052448"/>
          </a:xfrm>
          <a:prstGeom prst="rect">
            <a:avLst/>
          </a:prstGeom>
        </p:spPr>
      </p:pic>
    </p:spTree>
    <p:extLst>
      <p:ext uri="{BB962C8B-B14F-4D97-AF65-F5344CB8AC3E}">
        <p14:creationId xmlns:p14="http://schemas.microsoft.com/office/powerpoint/2010/main" val="4110967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673035" y="1383387"/>
            <a:ext cx="4171994" cy="1003295"/>
          </a:xfrm>
        </p:spPr>
        <p:txBody>
          <a:bodyPr>
            <a:normAutofit fontScale="90000"/>
          </a:bodyPr>
          <a:lstStyle/>
          <a:p>
            <a:pPr algn="l"/>
            <a:br>
              <a:rPr lang="en-US" sz="2900" b="1" dirty="0">
                <a:latin typeface="Amasis MT Pro Black" panose="020B0604020202020204" pitchFamily="18" charset="0"/>
              </a:rPr>
            </a:br>
            <a:br>
              <a:rPr lang="en-US" sz="2900" b="1" dirty="0">
                <a:latin typeface="Amasis MT Pro Black" panose="020B0604020202020204" pitchFamily="18" charset="0"/>
              </a:rPr>
            </a:br>
            <a:br>
              <a:rPr lang="en-US" sz="2900" b="1" dirty="0">
                <a:latin typeface="Amasis MT Pro Black" panose="020B0604020202020204" pitchFamily="18" charset="0"/>
              </a:rPr>
            </a:br>
            <a:br>
              <a:rPr lang="en-US" sz="2900" b="1" dirty="0">
                <a:latin typeface="Amasis MT Pro Black" panose="020B0604020202020204" pitchFamily="18" charset="0"/>
              </a:rPr>
            </a:br>
            <a:br>
              <a:rPr lang="en-US" sz="2900" b="1" dirty="0">
                <a:latin typeface="Amasis MT Pro Black" panose="020B0604020202020204" pitchFamily="18" charset="0"/>
              </a:rPr>
            </a:br>
            <a:br>
              <a:rPr lang="en-US" sz="2900" b="1" dirty="0">
                <a:latin typeface="Amasis MT Pro Black" panose="020B0604020202020204" pitchFamily="18" charset="0"/>
              </a:rPr>
            </a:br>
            <a:br>
              <a:rPr lang="en-US" sz="2900" b="1" dirty="0">
                <a:latin typeface="Amasis MT Pro Black" panose="020B0604020202020204" pitchFamily="18" charset="0"/>
              </a:rPr>
            </a:br>
            <a:r>
              <a:rPr lang="en-US" sz="2900" b="1" dirty="0">
                <a:latin typeface="Amasis MT Pro Black" panose="020B0604020202020204" pitchFamily="18" charset="0"/>
              </a:rPr>
              <a:t>CEIS101</a:t>
            </a:r>
            <a:br>
              <a:rPr lang="en-US" sz="2900" b="1" dirty="0">
                <a:latin typeface="Amasis MT Pro Black" panose="020B0604020202020204" pitchFamily="18" charset="0"/>
              </a:rPr>
            </a:br>
            <a:r>
              <a:rPr lang="en-US" sz="2900" b="1" dirty="0">
                <a:latin typeface="Amasis MT Pro Black" panose="020B0604020202020204" pitchFamily="18" charset="0"/>
              </a:rPr>
              <a:t>Module 6</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0" y="3930965"/>
            <a:ext cx="5386597" cy="4494608"/>
          </a:xfrm>
        </p:spPr>
        <p:txBody>
          <a:bodyPr>
            <a:normAutofit/>
          </a:bodyPr>
          <a:lstStyle/>
          <a:p>
            <a:pPr algn="r"/>
            <a:r>
              <a:rPr lang="en-US" b="1" dirty="0">
                <a:latin typeface="Amasis MT Pro Black" panose="02040A04050005020304" pitchFamily="18" charset="0"/>
              </a:rPr>
              <a:t>Completing this Intelligent Home System with the addition of Automated Light. Enhanced to show the led outcome of an armed system with the results of an intruder.</a:t>
            </a:r>
          </a:p>
        </p:txBody>
      </p:sp>
      <p:grpSp>
        <p:nvGrpSpPr>
          <p:cNvPr id="51" name="Group 5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52" name="Straight Connector 5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Electronic circuit board with processor">
            <a:extLst>
              <a:ext uri="{FF2B5EF4-FFF2-40B4-BE49-F238E27FC236}">
                <a16:creationId xmlns:a16="http://schemas.microsoft.com/office/drawing/2014/main" id="{CBFBA1F8-7CFD-C25A-C8BB-9C2698BC8356}"/>
              </a:ext>
            </a:extLst>
          </p:cNvPr>
          <p:cNvPicPr>
            <a:picLocks noChangeAspect="1"/>
          </p:cNvPicPr>
          <p:nvPr/>
        </p:nvPicPr>
        <p:blipFill rotWithShape="1">
          <a:blip r:embed="rId2"/>
          <a:srcRect t="8548" b="19120"/>
          <a:stretch/>
        </p:blipFill>
        <p:spPr>
          <a:xfrm>
            <a:off x="5640572" y="2019696"/>
            <a:ext cx="5608830" cy="2708032"/>
          </a:xfrm>
          <a:prstGeom prst="rect">
            <a:avLst/>
          </a:prstGeom>
        </p:spPr>
      </p:pic>
    </p:spTree>
    <p:extLst>
      <p:ext uri="{BB962C8B-B14F-4D97-AF65-F5344CB8AC3E}">
        <p14:creationId xmlns:p14="http://schemas.microsoft.com/office/powerpoint/2010/main" val="642075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par>
                          <p:cTn id="8" fill="hold">
                            <p:stCondLst>
                              <p:cond delay="78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0" name="Straight Connector 3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 name="Rectangle 4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kern="1200">
                <a:ln>
                  <a:solidFill>
                    <a:sysClr val="windowText" lastClr="000000"/>
                  </a:solidFill>
                </a:ln>
                <a:solidFill>
                  <a:schemeClr val="bg1"/>
                </a:solidFill>
                <a:effectLst>
                  <a:glow rad="101600">
                    <a:schemeClr val="accent4">
                      <a:satMod val="175000"/>
                      <a:alpha val="40000"/>
                    </a:schemeClr>
                  </a:glow>
                </a:effectLst>
                <a:latin typeface="+mj-lt"/>
                <a:ea typeface="+mj-ea"/>
                <a:cs typeface="+mj-cs"/>
              </a:rPr>
              <a:t>Rubric</a:t>
            </a:r>
          </a:p>
        </p:txBody>
      </p:sp>
      <p:cxnSp>
        <p:nvCxnSpPr>
          <p:cNvPr id="52" name="Straight Connector 4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4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3">
            <a:extLst>
              <a:ext uri="{FF2B5EF4-FFF2-40B4-BE49-F238E27FC236}">
                <a16:creationId xmlns:a16="http://schemas.microsoft.com/office/drawing/2014/main" id="{8C7E413A-6A9E-428D-A079-5F9139C3575C}"/>
              </a:ext>
            </a:extLst>
          </p:cNvPr>
          <p:cNvGraphicFramePr>
            <a:graphicFrameLocks/>
          </p:cNvGraphicFramePr>
          <p:nvPr>
            <p:extLst>
              <p:ext uri="{D42A27DB-BD31-4B8C-83A1-F6EECF244321}">
                <p14:modId xmlns:p14="http://schemas.microsoft.com/office/powerpoint/2010/main" val="126352159"/>
              </p:ext>
            </p:extLst>
          </p:nvPr>
        </p:nvGraphicFramePr>
        <p:xfrm>
          <a:off x="320040" y="2531927"/>
          <a:ext cx="11496822" cy="3788866"/>
        </p:xfrm>
        <a:graphic>
          <a:graphicData uri="http://schemas.openxmlformats.org/drawingml/2006/table">
            <a:tbl>
              <a:tblPr firstRow="1" bandRow="1">
                <a:solidFill>
                  <a:schemeClr val="tx1">
                    <a:lumMod val="75000"/>
                    <a:lumOff val="25000"/>
                  </a:schemeClr>
                </a:solidFill>
                <a:tableStyleId>{5C22544A-7EE6-4342-B048-85BDC9FD1C3A}</a:tableStyleId>
              </a:tblPr>
              <a:tblGrid>
                <a:gridCol w="4122572">
                  <a:extLst>
                    <a:ext uri="{9D8B030D-6E8A-4147-A177-3AD203B41FA5}">
                      <a16:colId xmlns:a16="http://schemas.microsoft.com/office/drawing/2014/main" val="2494064502"/>
                    </a:ext>
                  </a:extLst>
                </a:gridCol>
                <a:gridCol w="5264787">
                  <a:extLst>
                    <a:ext uri="{9D8B030D-6E8A-4147-A177-3AD203B41FA5}">
                      <a16:colId xmlns:a16="http://schemas.microsoft.com/office/drawing/2014/main" val="1566128757"/>
                    </a:ext>
                  </a:extLst>
                </a:gridCol>
                <a:gridCol w="2109463">
                  <a:extLst>
                    <a:ext uri="{9D8B030D-6E8A-4147-A177-3AD203B41FA5}">
                      <a16:colId xmlns:a16="http://schemas.microsoft.com/office/drawing/2014/main" val="722685570"/>
                    </a:ext>
                  </a:extLst>
                </a:gridCol>
              </a:tblGrid>
              <a:tr h="543454">
                <a:tc>
                  <a:txBody>
                    <a:bodyPr/>
                    <a:lstStyle/>
                    <a:p>
                      <a:pPr algn="ctr"/>
                      <a:r>
                        <a:rPr lang="en-US" sz="1800" b="0" cap="none" spc="0">
                          <a:solidFill>
                            <a:schemeClr val="bg1"/>
                          </a:solidFill>
                          <a:latin typeface="Amasis MT Pro Black" panose="02040A04050005020304" pitchFamily="18" charset="0"/>
                        </a:rPr>
                        <a:t>Activity</a:t>
                      </a:r>
                    </a:p>
                  </a:txBody>
                  <a:tcPr marL="149258" marR="83139" marT="114814" marB="114814"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tc>
                  <a:txBody>
                    <a:bodyPr/>
                    <a:lstStyle/>
                    <a:p>
                      <a:pPr algn="ctr"/>
                      <a:r>
                        <a:rPr lang="en-US" sz="1800" b="0" cap="none" spc="0">
                          <a:solidFill>
                            <a:schemeClr val="bg1"/>
                          </a:solidFill>
                          <a:latin typeface="Amasis MT Pro Black" panose="02040A04050005020304" pitchFamily="18" charset="0"/>
                        </a:rPr>
                        <a:t>Requirement(s)</a:t>
                      </a:r>
                    </a:p>
                  </a:txBody>
                  <a:tcPr marL="149258" marR="83139" marT="114814" marB="114814"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tc>
                  <a:txBody>
                    <a:bodyPr/>
                    <a:lstStyle/>
                    <a:p>
                      <a:pPr algn="ctr"/>
                      <a:r>
                        <a:rPr lang="en-US" sz="1800" b="0" cap="none" spc="0">
                          <a:solidFill>
                            <a:schemeClr val="bg1"/>
                          </a:solidFill>
                          <a:latin typeface="Amasis MT Pro Black" panose="02040A04050005020304" pitchFamily="18" charset="0"/>
                        </a:rPr>
                        <a:t>Points</a:t>
                      </a:r>
                    </a:p>
                  </a:txBody>
                  <a:tcPr marL="149258" marR="83139" marT="114814" marB="114814" anchor="ctr">
                    <a:lnL w="6350" cap="flat" cmpd="sng" algn="ctr">
                      <a:solidFill>
                        <a:schemeClr val="tx1">
                          <a:lumMod val="50000"/>
                          <a:lumOff val="50000"/>
                        </a:schemeClr>
                      </a:solidFill>
                      <a:prstDash val="solid"/>
                    </a:lnL>
                    <a:lnR w="38100" cap="flat" cmpd="sng" algn="ctr">
                      <a:no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extLst>
                  <a:ext uri="{0D108BD9-81ED-4DB2-BD59-A6C34878D82A}">
                    <a16:rowId xmlns:a16="http://schemas.microsoft.com/office/drawing/2014/main" val="2671127368"/>
                  </a:ext>
                </a:extLst>
              </a:tr>
              <a:tr h="811353">
                <a:tc>
                  <a:txBody>
                    <a:bodyPr/>
                    <a:lstStyle/>
                    <a:p>
                      <a:pPr algn="ctr"/>
                      <a:r>
                        <a:rPr lang="en-US" sz="1800" cap="none" spc="0">
                          <a:solidFill>
                            <a:schemeClr val="bg1"/>
                          </a:solidFill>
                          <a:latin typeface="Amasis MT Pro Black" panose="02040A04050005020304" pitchFamily="18" charset="0"/>
                        </a:rPr>
                        <a:t>Set up circuit</a:t>
                      </a:r>
                    </a:p>
                  </a:txBody>
                  <a:tcPr marL="149258" marR="83139" marT="114814" marB="114814">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1800" kern="1200" cap="none" spc="0">
                          <a:solidFill>
                            <a:schemeClr val="bg1"/>
                          </a:solidFill>
                          <a:effectLst/>
                          <a:latin typeface="Amasis MT Pro Black" panose="02040A04050005020304" pitchFamily="18" charset="0"/>
                          <a:ea typeface="+mn-ea"/>
                          <a:cs typeface="+mn-cs"/>
                        </a:rPr>
                        <a:t>Picture of complete circuit with automated LED off</a:t>
                      </a:r>
                      <a:endParaRPr lang="en-US" sz="1800" cap="none" spc="0">
                        <a:solidFill>
                          <a:schemeClr val="bg1"/>
                        </a:solidFill>
                        <a:latin typeface="Amasis MT Pro Black" panose="02040A04050005020304" pitchFamily="18" charset="0"/>
                      </a:endParaRPr>
                    </a:p>
                  </a:txBody>
                  <a:tcPr marL="149258" marR="83139" marT="114814" marB="11481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1800" cap="none" spc="0">
                          <a:solidFill>
                            <a:schemeClr val="bg1"/>
                          </a:solidFill>
                          <a:latin typeface="Amasis MT Pro Black" panose="02040A04050005020304" pitchFamily="18" charset="0"/>
                        </a:rPr>
                        <a:t>10</a:t>
                      </a:r>
                    </a:p>
                  </a:txBody>
                  <a:tcPr marL="149258" marR="83139" marT="114814" marB="114814">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1343858599"/>
                  </a:ext>
                </a:extLst>
              </a:tr>
              <a:tr h="8113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cap="none" spc="0">
                          <a:solidFill>
                            <a:schemeClr val="bg1"/>
                          </a:solidFill>
                          <a:latin typeface="Amasis MT Pro Black" panose="02040A04050005020304" pitchFamily="18" charset="0"/>
                        </a:rPr>
                        <a:t>Set up circuit</a:t>
                      </a:r>
                    </a:p>
                    <a:p>
                      <a:pPr algn="ctr"/>
                      <a:endParaRPr lang="en-US" sz="1800" cap="none" spc="0">
                        <a:solidFill>
                          <a:schemeClr val="bg1"/>
                        </a:solidFill>
                        <a:latin typeface="Amasis MT Pro Black" panose="02040A04050005020304" pitchFamily="18" charset="0"/>
                      </a:endParaRPr>
                    </a:p>
                  </a:txBody>
                  <a:tcPr marL="149258" marR="83139" marT="114814" marB="11481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85000"/>
                        <a:lumOff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cap="none" spc="0">
                          <a:solidFill>
                            <a:schemeClr val="bg1"/>
                          </a:solidFill>
                          <a:effectLst/>
                          <a:latin typeface="Amasis MT Pro Black" panose="02040A04050005020304" pitchFamily="18" charset="0"/>
                          <a:ea typeface="+mn-ea"/>
                          <a:cs typeface="+mn-cs"/>
                        </a:rPr>
                        <a:t>Picture of complete circuit with automated LED on</a:t>
                      </a:r>
                      <a:endParaRPr lang="en-US" sz="1800" cap="none" spc="0">
                        <a:solidFill>
                          <a:schemeClr val="bg1"/>
                        </a:solidFill>
                        <a:latin typeface="Amasis MT Pro Black" panose="02040A04050005020304" pitchFamily="18" charset="0"/>
                      </a:endParaRPr>
                    </a:p>
                  </a:txBody>
                  <a:tcPr marL="149258" marR="83139" marT="114814" marB="11481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85000"/>
                        <a:lumOff val="15000"/>
                      </a:schemeClr>
                    </a:solidFill>
                  </a:tcPr>
                </a:tc>
                <a:tc>
                  <a:txBody>
                    <a:bodyPr/>
                    <a:lstStyle/>
                    <a:p>
                      <a:pPr algn="ctr"/>
                      <a:r>
                        <a:rPr lang="en-US" sz="1800" cap="none" spc="0">
                          <a:solidFill>
                            <a:schemeClr val="bg1"/>
                          </a:solidFill>
                          <a:latin typeface="Amasis MT Pro Black" panose="02040A04050005020304" pitchFamily="18" charset="0"/>
                        </a:rPr>
                        <a:t>20</a:t>
                      </a:r>
                    </a:p>
                  </a:txBody>
                  <a:tcPr marL="149258" marR="83139" marT="114814" marB="114814">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85000"/>
                        <a:lumOff val="15000"/>
                      </a:schemeClr>
                    </a:solidFill>
                  </a:tcPr>
                </a:tc>
                <a:extLst>
                  <a:ext uri="{0D108BD9-81ED-4DB2-BD59-A6C34878D82A}">
                    <a16:rowId xmlns:a16="http://schemas.microsoft.com/office/drawing/2014/main" val="3786104230"/>
                  </a:ext>
                </a:extLst>
              </a:tr>
              <a:tr h="811353">
                <a:tc>
                  <a:txBody>
                    <a:bodyPr/>
                    <a:lstStyle/>
                    <a:p>
                      <a:pPr algn="ctr"/>
                      <a:r>
                        <a:rPr lang="en-US" sz="1800" cap="none" spc="0">
                          <a:solidFill>
                            <a:schemeClr val="bg1"/>
                          </a:solidFill>
                          <a:latin typeface="Amasis MT Pro Black" panose="02040A04050005020304" pitchFamily="18" charset="0"/>
                        </a:rPr>
                        <a:t>Upload code </a:t>
                      </a:r>
                    </a:p>
                  </a:txBody>
                  <a:tcPr marL="149258" marR="83139" marT="114814" marB="114814">
                    <a:lnL w="38100" cap="flat" cmpd="sng" algn="ctr">
                      <a:no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1800" cap="none" spc="0">
                          <a:solidFill>
                            <a:schemeClr val="bg1"/>
                          </a:solidFill>
                          <a:latin typeface="Amasis MT Pro Black" panose="02040A04050005020304" pitchFamily="18" charset="0"/>
                        </a:rPr>
                        <a:t>Screenshot of code in Arduino IDE with your name shown</a:t>
                      </a:r>
                    </a:p>
                  </a:txBody>
                  <a:tcPr marL="149258" marR="83139" marT="114814" marB="11481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tc>
                  <a:txBody>
                    <a:bodyPr/>
                    <a:lstStyle/>
                    <a:p>
                      <a:pPr algn="ctr"/>
                      <a:r>
                        <a:rPr lang="en-US" sz="1800" cap="none" spc="0">
                          <a:solidFill>
                            <a:schemeClr val="bg1"/>
                          </a:solidFill>
                          <a:latin typeface="Amasis MT Pro Black" panose="02040A04050005020304" pitchFamily="18" charset="0"/>
                        </a:rPr>
                        <a:t>10</a:t>
                      </a:r>
                    </a:p>
                  </a:txBody>
                  <a:tcPr marL="149258" marR="83139" marT="114814" marB="114814">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solidFill>
                      <a:schemeClr val="tx1">
                        <a:lumMod val="75000"/>
                        <a:lumOff val="25000"/>
                      </a:schemeClr>
                    </a:solidFill>
                  </a:tcPr>
                </a:tc>
                <a:extLst>
                  <a:ext uri="{0D108BD9-81ED-4DB2-BD59-A6C34878D82A}">
                    <a16:rowId xmlns:a16="http://schemas.microsoft.com/office/drawing/2014/main" val="946126503"/>
                  </a:ext>
                </a:extLst>
              </a:tr>
              <a:tr h="811353">
                <a:tc>
                  <a:txBody>
                    <a:bodyPr/>
                    <a:lstStyle/>
                    <a:p>
                      <a:pPr algn="ctr"/>
                      <a:r>
                        <a:rPr lang="en-US" sz="1800" cap="none" spc="0">
                          <a:solidFill>
                            <a:schemeClr val="bg1"/>
                          </a:solidFill>
                          <a:latin typeface="Amasis MT Pro Black" panose="02040A04050005020304" pitchFamily="18" charset="0"/>
                        </a:rPr>
                        <a:t>Run code </a:t>
                      </a:r>
                    </a:p>
                  </a:txBody>
                  <a:tcPr marL="149258" marR="83139" marT="114814" marB="11481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85000"/>
                        <a:lumOff val="15000"/>
                      </a:schemeClr>
                    </a:solidFill>
                  </a:tcPr>
                </a:tc>
                <a:tc>
                  <a:txBody>
                    <a:bodyPr/>
                    <a:lstStyle/>
                    <a:p>
                      <a:pPr algn="ctr"/>
                      <a:r>
                        <a:rPr lang="en-US" sz="1800" cap="none" spc="0">
                          <a:solidFill>
                            <a:schemeClr val="bg1"/>
                          </a:solidFill>
                          <a:latin typeface="Amasis MT Pro Black" panose="02040A04050005020304" pitchFamily="18" charset="0"/>
                        </a:rPr>
                        <a:t>Screenshot of Serial Monitor with </a:t>
                      </a:r>
                      <a:r>
                        <a:rPr lang="en-US" sz="1800" kern="1200" cap="none" spc="0">
                          <a:solidFill>
                            <a:schemeClr val="bg1"/>
                          </a:solidFill>
                          <a:effectLst/>
                          <a:latin typeface="Amasis MT Pro Black" panose="02040A04050005020304" pitchFamily="18" charset="0"/>
                          <a:ea typeface="+mn-ea"/>
                          <a:cs typeface="+mn-cs"/>
                        </a:rPr>
                        <a:t>your name and messages shown </a:t>
                      </a:r>
                      <a:endParaRPr lang="en-US" sz="1800" cap="none" spc="0">
                        <a:solidFill>
                          <a:schemeClr val="bg1"/>
                        </a:solidFill>
                        <a:latin typeface="Amasis MT Pro Black" panose="02040A04050005020304" pitchFamily="18" charset="0"/>
                      </a:endParaRPr>
                    </a:p>
                  </a:txBody>
                  <a:tcPr marL="149258" marR="83139" marT="114814" marB="114814">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85000"/>
                        <a:lumOff val="15000"/>
                      </a:schemeClr>
                    </a:solidFill>
                  </a:tcPr>
                </a:tc>
                <a:tc>
                  <a:txBody>
                    <a:bodyPr/>
                    <a:lstStyle/>
                    <a:p>
                      <a:pPr algn="ctr"/>
                      <a:r>
                        <a:rPr lang="en-US" sz="1800" cap="none" spc="0">
                          <a:solidFill>
                            <a:schemeClr val="bg1"/>
                          </a:solidFill>
                          <a:latin typeface="Amasis MT Pro Black" panose="02040A04050005020304" pitchFamily="18" charset="0"/>
                        </a:rPr>
                        <a:t>20</a:t>
                      </a:r>
                    </a:p>
                  </a:txBody>
                  <a:tcPr marL="149258" marR="83139" marT="114814" marB="114814">
                    <a:lnL w="6350" cap="flat" cmpd="sng" algn="ctr">
                      <a:solidFill>
                        <a:schemeClr val="tx1">
                          <a:lumMod val="50000"/>
                          <a:lumOff val="50000"/>
                        </a:schemeClr>
                      </a:solidFill>
                      <a:prstDash val="solid"/>
                    </a:lnL>
                    <a:lnR w="38100" cap="flat" cmpd="sng" algn="ctr">
                      <a:noFill/>
                      <a:prstDash val="solid"/>
                    </a:lnR>
                    <a:lnT w="6350" cap="flat" cmpd="sng" algn="ctr">
                      <a:solidFill>
                        <a:schemeClr val="tx1">
                          <a:lumMod val="50000"/>
                          <a:lumOff val="50000"/>
                        </a:schemeClr>
                      </a:solidFill>
                      <a:prstDash val="solid"/>
                    </a:lnT>
                    <a:lnB w="38100" cap="flat" cmpd="sng" algn="ctr">
                      <a:noFill/>
                      <a:prstDash val="solid"/>
                    </a:lnB>
                    <a:solidFill>
                      <a:schemeClr val="tx1">
                        <a:lumMod val="85000"/>
                        <a:lumOff val="15000"/>
                      </a:schemeClr>
                    </a:solidFill>
                  </a:tcPr>
                </a:tc>
                <a:extLst>
                  <a:ext uri="{0D108BD9-81ED-4DB2-BD59-A6C34878D82A}">
                    <a16:rowId xmlns:a16="http://schemas.microsoft.com/office/drawing/2014/main" val="363968393"/>
                  </a:ext>
                </a:extLst>
              </a:tr>
            </a:tbl>
          </a:graphicData>
        </a:graphic>
      </p:graphicFrame>
    </p:spTree>
    <p:extLst>
      <p:ext uri="{BB962C8B-B14F-4D97-AF65-F5344CB8AC3E}">
        <p14:creationId xmlns:p14="http://schemas.microsoft.com/office/powerpoint/2010/main" val="3757776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8842" y="4200934"/>
            <a:ext cx="4036334" cy="2387600"/>
          </a:xfrm>
        </p:spPr>
        <p:txBody>
          <a:bodyPr vert="horz" lIns="91440" tIns="45720" rIns="91440" bIns="45720" rtlCol="0" anchor="t">
            <a:normAutofit fontScale="90000"/>
          </a:bodyPr>
          <a:lstStyle/>
          <a:p>
            <a:pPr algn="r"/>
            <a:r>
              <a:rPr lang="en-US" sz="4600" dirty="0">
                <a:latin typeface="Amasis MT Pro Black" panose="02040A04050005020304" pitchFamily="18" charset="0"/>
              </a:rPr>
              <a:t>Circuit with automated LED off (picture)</a:t>
            </a:r>
          </a:p>
        </p:txBody>
      </p:sp>
      <p:sp>
        <p:nvSpPr>
          <p:cNvPr id="35" name="Rectangle 3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5F7221A-CE2A-065E-202F-5BB769A3D214}"/>
              </a:ext>
            </a:extLst>
          </p:cNvPr>
          <p:cNvPicPr>
            <a:picLocks noChangeAspect="1"/>
          </p:cNvPicPr>
          <p:nvPr/>
        </p:nvPicPr>
        <p:blipFill rotWithShape="1">
          <a:blip r:embed="rId2">
            <a:extLst>
              <a:ext uri="{28A0092B-C50C-407E-A947-70E740481C1C}">
                <a14:useLocalDpi xmlns:a14="http://schemas.microsoft.com/office/drawing/2010/main" val="0"/>
              </a:ext>
            </a:extLst>
          </a:blip>
          <a:srcRect l="1725" r="22311" b="-2"/>
          <a:stretch/>
        </p:blipFill>
        <p:spPr>
          <a:xfrm>
            <a:off x="733507" y="666728"/>
            <a:ext cx="5536001" cy="5465791"/>
          </a:xfrm>
          <a:prstGeom prst="rect">
            <a:avLst/>
          </a:prstGeom>
        </p:spPr>
      </p:pic>
      <p:grpSp>
        <p:nvGrpSpPr>
          <p:cNvPr id="39" name="Group 3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40" name="Rectangle 3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08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113810" y="2960716"/>
            <a:ext cx="4036334" cy="2387600"/>
          </a:xfrm>
        </p:spPr>
        <p:txBody>
          <a:bodyPr vert="horz" lIns="91440" tIns="45720" rIns="91440" bIns="45720" rtlCol="0" anchor="t">
            <a:normAutofit fontScale="90000"/>
          </a:bodyPr>
          <a:lstStyle/>
          <a:p>
            <a:pPr algn="ctr"/>
            <a:r>
              <a:rPr lang="en-US" sz="4600" kern="1200" dirty="0">
                <a:solidFill>
                  <a:schemeClr val="tx1"/>
                </a:solidFill>
                <a:latin typeface="Amasis MT Pro Black" panose="02040A04050005020304" pitchFamily="18" charset="0"/>
              </a:rPr>
              <a:t>Circuit with automated LED on (picture)</a:t>
            </a:r>
          </a:p>
        </p:txBody>
      </p:sp>
      <p:grpSp>
        <p:nvGrpSpPr>
          <p:cNvPr id="52" name="Group 5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53" name="Rectangle 5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circuit board&#10;&#10;Description automatically generated with low confidence">
            <a:extLst>
              <a:ext uri="{FF2B5EF4-FFF2-40B4-BE49-F238E27FC236}">
                <a16:creationId xmlns:a16="http://schemas.microsoft.com/office/drawing/2014/main" id="{EF924943-E30D-14FE-70EB-021F5450E367}"/>
              </a:ext>
            </a:extLst>
          </p:cNvPr>
          <p:cNvPicPr>
            <a:picLocks noChangeAspect="1"/>
          </p:cNvPicPr>
          <p:nvPr/>
        </p:nvPicPr>
        <p:blipFill rotWithShape="1">
          <a:blip r:embed="rId2">
            <a:extLst>
              <a:ext uri="{28A0092B-C50C-407E-A947-70E740481C1C}">
                <a14:useLocalDpi xmlns:a14="http://schemas.microsoft.com/office/drawing/2010/main" val="0"/>
              </a:ext>
            </a:extLst>
          </a:blip>
          <a:srcRect l="6492" r="18509" b="1"/>
          <a:stretch/>
        </p:blipFill>
        <p:spPr>
          <a:xfrm>
            <a:off x="5957604" y="666728"/>
            <a:ext cx="5465777" cy="5465791"/>
          </a:xfrm>
          <a:prstGeom prst="rect">
            <a:avLst/>
          </a:prstGeom>
        </p:spPr>
      </p:pic>
    </p:spTree>
    <p:extLst>
      <p:ext uri="{BB962C8B-B14F-4D97-AF65-F5344CB8AC3E}">
        <p14:creationId xmlns:p14="http://schemas.microsoft.com/office/powerpoint/2010/main" val="525763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7">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coded on electronic circuit board">
            <a:extLst>
              <a:ext uri="{FF2B5EF4-FFF2-40B4-BE49-F238E27FC236}">
                <a16:creationId xmlns:a16="http://schemas.microsoft.com/office/drawing/2014/main" id="{928C1B63-D706-DC91-5167-52654B0FA33C}"/>
              </a:ext>
            </a:extLst>
          </p:cNvPr>
          <p:cNvPicPr>
            <a:picLocks noChangeAspect="1"/>
          </p:cNvPicPr>
          <p:nvPr/>
        </p:nvPicPr>
        <p:blipFill rotWithShape="1">
          <a:blip r:embed="rId2">
            <a:alphaModFix amt="50000"/>
          </a:blip>
          <a:srcRect t="5170" b="9925"/>
          <a:stretch/>
        </p:blipFill>
        <p:spPr>
          <a:xfrm>
            <a:off x="20" y="1"/>
            <a:ext cx="12191980" cy="6857999"/>
          </a:xfrm>
          <a:prstGeom prst="rect">
            <a:avLst/>
          </a:prstGeom>
        </p:spPr>
      </p:pic>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881806" y="1094135"/>
            <a:ext cx="2816535" cy="4457696"/>
          </a:xfrm>
        </p:spPr>
        <p:txBody>
          <a:bodyPr anchor="ctr">
            <a:normAutofit/>
          </a:bodyPr>
          <a:lstStyle/>
          <a:p>
            <a:pPr algn="r"/>
            <a:endParaRPr lang="en-US" sz="2800" dirty="0">
              <a:solidFill>
                <a:srgbClr val="FFFFFF"/>
              </a:solidFill>
              <a:effectLst>
                <a:outerShdw blurRad="38100" dist="38100" dir="2700000" algn="tl">
                  <a:srgbClr val="000000">
                    <a:alpha val="43137"/>
                  </a:srgbClr>
                </a:outerShdw>
              </a:effectLst>
            </a:endParaRPr>
          </a:p>
          <a:p>
            <a:pPr algn="r"/>
            <a:r>
              <a:rPr lang="en-US" sz="2800" b="1" dirty="0">
                <a:solidFill>
                  <a:srgbClr val="FFFFFF"/>
                </a:solidFill>
                <a:effectLst>
                  <a:outerShdw blurRad="38100" dist="38100" dir="2700000" algn="tl">
                    <a:srgbClr val="000000">
                      <a:alpha val="43137"/>
                    </a:srgbClr>
                  </a:outerShdw>
                </a:effectLst>
                <a:latin typeface="+mj-lt"/>
              </a:rPr>
              <a:t>CEIS101</a:t>
            </a:r>
            <a:br>
              <a:rPr lang="en-US" sz="2800" b="1" dirty="0">
                <a:solidFill>
                  <a:srgbClr val="FFFFFF"/>
                </a:solidFill>
                <a:effectLst>
                  <a:outerShdw blurRad="38100" dist="38100" dir="2700000" algn="tl">
                    <a:srgbClr val="000000">
                      <a:alpha val="43137"/>
                    </a:srgbClr>
                  </a:outerShdw>
                </a:effectLst>
                <a:latin typeface="+mj-lt"/>
              </a:rPr>
            </a:br>
            <a:r>
              <a:rPr lang="en-US" sz="2800" b="1" dirty="0">
                <a:solidFill>
                  <a:srgbClr val="FFFFFF"/>
                </a:solidFill>
                <a:effectLst>
                  <a:outerShdw blurRad="38100" dist="38100" dir="2700000" algn="tl">
                    <a:srgbClr val="000000">
                      <a:alpha val="43137"/>
                    </a:srgbClr>
                  </a:outerShdw>
                </a:effectLst>
                <a:latin typeface="+mj-lt"/>
              </a:rPr>
              <a:t>Module 2</a:t>
            </a:r>
          </a:p>
          <a:p>
            <a:pPr algn="r"/>
            <a:r>
              <a:rPr lang="en-US" sz="2800" b="1" dirty="0">
                <a:solidFill>
                  <a:srgbClr val="FFFFFF"/>
                </a:solidFill>
                <a:effectLst>
                  <a:outerShdw blurRad="38100" dist="38100" dir="2700000" algn="tl">
                    <a:srgbClr val="000000">
                      <a:alpha val="43137"/>
                    </a:srgbClr>
                  </a:outerShdw>
                </a:effectLst>
                <a:latin typeface="+mj-lt"/>
              </a:rPr>
              <a:t>Circuit Simulation in </a:t>
            </a:r>
            <a:r>
              <a:rPr lang="en-US" sz="2800" b="1" dirty="0" err="1">
                <a:solidFill>
                  <a:srgbClr val="FFFFFF"/>
                </a:solidFill>
                <a:effectLst>
                  <a:outerShdw blurRad="38100" dist="38100" dir="2700000" algn="tl">
                    <a:srgbClr val="000000">
                      <a:alpha val="43137"/>
                    </a:srgbClr>
                  </a:outerShdw>
                </a:effectLst>
                <a:latin typeface="+mj-lt"/>
              </a:rPr>
              <a:t>Tinkercad</a:t>
            </a:r>
            <a:r>
              <a:rPr lang="en-US" sz="2800" b="1" dirty="0">
                <a:solidFill>
                  <a:srgbClr val="FFFFFF"/>
                </a:solidFill>
                <a:effectLst>
                  <a:outerShdw blurRad="38100" dist="38100" dir="2700000" algn="tl">
                    <a:srgbClr val="000000">
                      <a:alpha val="43137"/>
                    </a:srgbClr>
                  </a:outerShdw>
                </a:effectLst>
                <a:latin typeface="+mj-lt"/>
              </a:rPr>
              <a:t> </a:t>
            </a:r>
          </a:p>
        </p:txBody>
      </p:sp>
      <p:sp>
        <p:nvSpPr>
          <p:cNvPr id="15"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618351-361F-6292-5874-9F8F0B52A26A}"/>
              </a:ext>
            </a:extLst>
          </p:cNvPr>
          <p:cNvSpPr txBox="1"/>
          <p:nvPr/>
        </p:nvSpPr>
        <p:spPr>
          <a:xfrm>
            <a:off x="5106618" y="5141655"/>
            <a:ext cx="7282101" cy="1569660"/>
          </a:xfrm>
          <a:prstGeom prst="rect">
            <a:avLst/>
          </a:prstGeom>
          <a:noFill/>
        </p:spPr>
        <p:txBody>
          <a:bodyPr wrap="square" rtlCol="0">
            <a:spAutoFit/>
          </a:bodyPr>
          <a:lstStyle/>
          <a:p>
            <a:r>
              <a:rPr lang="en-US" sz="2400" dirty="0"/>
              <a:t>Utilizing </a:t>
            </a:r>
            <a:r>
              <a:rPr lang="en-US" sz="2400" dirty="0" err="1"/>
              <a:t>Tinkercad</a:t>
            </a:r>
            <a:r>
              <a:rPr lang="en-US" sz="2400" dirty="0"/>
              <a:t> to build the circuit with Arduino Uno R3 and then programming the intelligent home security system. With block and text for the out and control for stimulation.</a:t>
            </a:r>
          </a:p>
        </p:txBody>
      </p:sp>
    </p:spTree>
    <p:extLst>
      <p:ext uri="{BB962C8B-B14F-4D97-AF65-F5344CB8AC3E}">
        <p14:creationId xmlns:p14="http://schemas.microsoft.com/office/powerpoint/2010/main" val="3502338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700"/>
                                        <p:tgtEl>
                                          <p:spTgt spid="3">
                                            <p:bg/>
                                          </p:spTgt>
                                        </p:tgtEl>
                                      </p:cBhvr>
                                    </p:animEffect>
                                  </p:childTnLst>
                                </p:cTn>
                              </p:par>
                            </p:childTnLst>
                          </p:cTn>
                        </p:par>
                        <p:par>
                          <p:cTn id="8" fill="hold">
                            <p:stCondLst>
                              <p:cond delay="7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par>
                          <p:cTn id="12" fill="hold">
                            <p:stCondLst>
                              <p:cond delay="1200"/>
                            </p:stCondLst>
                            <p:childTnLst>
                              <p:par>
                                <p:cTn id="13" presetID="21"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childTnLst>
                          </p:cTn>
                        </p:par>
                        <p:par>
                          <p:cTn id="16" fill="hold">
                            <p:stCondLst>
                              <p:cond delay="3200"/>
                            </p:stCondLst>
                            <p:childTnLst>
                              <p:par>
                                <p:cTn id="17" presetID="32" presetClass="emph" presetSubtype="0" fill="hold" nodeType="afterEffect">
                                  <p:stCondLst>
                                    <p:cond delay="0"/>
                                  </p:stCondLst>
                                  <p:childTnLst>
                                    <p:animRot by="120000">
                                      <p:cBhvr>
                                        <p:cTn id="18" dur="100" fill="hold">
                                          <p:stCondLst>
                                            <p:cond delay="0"/>
                                          </p:stCondLst>
                                        </p:cTn>
                                        <p:tgtEl>
                                          <p:spTgt spid="2">
                                            <p:txEl>
                                              <p:pRg st="0" end="0"/>
                                            </p:txEl>
                                          </p:spTgt>
                                        </p:tgtEl>
                                        <p:attrNameLst>
                                          <p:attrName>r</p:attrName>
                                        </p:attrNameLst>
                                      </p:cBhvr>
                                    </p:animRot>
                                    <p:animRot by="-240000">
                                      <p:cBhvr>
                                        <p:cTn id="19" dur="200" fill="hold">
                                          <p:stCondLst>
                                            <p:cond delay="200"/>
                                          </p:stCondLst>
                                        </p:cTn>
                                        <p:tgtEl>
                                          <p:spTgt spid="2">
                                            <p:txEl>
                                              <p:pRg st="0" end="0"/>
                                            </p:txEl>
                                          </p:spTgt>
                                        </p:tgtEl>
                                        <p:attrNameLst>
                                          <p:attrName>r</p:attrName>
                                        </p:attrNameLst>
                                      </p:cBhvr>
                                    </p:animRot>
                                    <p:animRot by="240000">
                                      <p:cBhvr>
                                        <p:cTn id="20" dur="200" fill="hold">
                                          <p:stCondLst>
                                            <p:cond delay="400"/>
                                          </p:stCondLst>
                                        </p:cTn>
                                        <p:tgtEl>
                                          <p:spTgt spid="2">
                                            <p:txEl>
                                              <p:pRg st="0" end="0"/>
                                            </p:txEl>
                                          </p:spTgt>
                                        </p:tgtEl>
                                        <p:attrNameLst>
                                          <p:attrName>r</p:attrName>
                                        </p:attrNameLst>
                                      </p:cBhvr>
                                    </p:animRot>
                                    <p:animRot by="-240000">
                                      <p:cBhvr>
                                        <p:cTn id="21" dur="200" fill="hold">
                                          <p:stCondLst>
                                            <p:cond delay="600"/>
                                          </p:stCondLst>
                                        </p:cTn>
                                        <p:tgtEl>
                                          <p:spTgt spid="2">
                                            <p:txEl>
                                              <p:pRg st="0" end="0"/>
                                            </p:txEl>
                                          </p:spTgt>
                                        </p:tgtEl>
                                        <p:attrNameLst>
                                          <p:attrName>r</p:attrName>
                                        </p:attrNameLst>
                                      </p:cBhvr>
                                    </p:animRot>
                                    <p:animRot by="120000">
                                      <p:cBhvr>
                                        <p:cTn id="22" dur="200" fill="hold">
                                          <p:stCondLst>
                                            <p:cond delay="80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95528" y="386930"/>
            <a:ext cx="10141799" cy="1300554"/>
          </a:xfrm>
        </p:spPr>
        <p:txBody>
          <a:bodyPr vert="horz" lIns="91440" tIns="45720" rIns="91440" bIns="45720" rtlCol="0" anchor="b">
            <a:normAutofit/>
          </a:bodyPr>
          <a:lstStyle/>
          <a:p>
            <a:r>
              <a:rPr lang="en-US" sz="4800" kern="1200" dirty="0">
                <a:latin typeface="Amasis MT Pro Black" panose="02040A04050005020304" pitchFamily="18" charset="0"/>
              </a:rPr>
              <a:t>Arduino Code (screenshot)</a:t>
            </a:r>
          </a:p>
        </p:txBody>
      </p:sp>
      <p:sp>
        <p:nvSpPr>
          <p:cNvPr id="44" name="Rectangle 4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Graphical user interface, text, application&#10;&#10;Description automatically generated">
            <a:extLst>
              <a:ext uri="{FF2B5EF4-FFF2-40B4-BE49-F238E27FC236}">
                <a16:creationId xmlns:a16="http://schemas.microsoft.com/office/drawing/2014/main" id="{BE0E5D0A-AA85-F4A7-1741-D0EE447A09D3}"/>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014552" y="2654695"/>
            <a:ext cx="9513595" cy="3364757"/>
          </a:xfrm>
          <a:prstGeom prst="rect">
            <a:avLst/>
          </a:prstGeom>
        </p:spPr>
      </p:pic>
      <p:sp>
        <p:nvSpPr>
          <p:cNvPr id="48" name="Rectangle 4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63706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618334"/>
            <a:ext cx="4282983" cy="1200361"/>
          </a:xfrm>
        </p:spPr>
        <p:txBody>
          <a:bodyPr vert="horz" lIns="91440" tIns="45720" rIns="91440" bIns="45720" rtlCol="0" anchor="b">
            <a:normAutofit/>
          </a:bodyPr>
          <a:lstStyle/>
          <a:p>
            <a:r>
              <a:rPr lang="en-US" sz="3600" kern="1200" dirty="0">
                <a:latin typeface="Amasis MT Pro Black" panose="02040A04050005020304" pitchFamily="18" charset="0"/>
              </a:rPr>
              <a:t>Serial Monitor (screenshot)</a:t>
            </a:r>
          </a:p>
        </p:txBody>
      </p:sp>
      <p:sp>
        <p:nvSpPr>
          <p:cNvPr id="30" name="Rectangle 2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0E90B8E-34EB-42FB-53DB-5BBDD3834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554" y="2224781"/>
            <a:ext cx="8529929" cy="3165759"/>
          </a:xfrm>
          <a:prstGeom prst="rect">
            <a:avLst/>
          </a:prstGeom>
        </p:spPr>
      </p:pic>
    </p:spTree>
    <p:extLst>
      <p:ext uri="{BB962C8B-B14F-4D97-AF65-F5344CB8AC3E}">
        <p14:creationId xmlns:p14="http://schemas.microsoft.com/office/powerpoint/2010/main" val="39657075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9">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10D50-0336-8CA9-B0E9-C81269D90CFC}"/>
              </a:ext>
            </a:extLst>
          </p:cNvPr>
          <p:cNvSpPr>
            <a:spLocks noGrp="1"/>
          </p:cNvSpPr>
          <p:nvPr>
            <p:ph type="title"/>
          </p:nvPr>
        </p:nvSpPr>
        <p:spPr>
          <a:xfrm>
            <a:off x="838200" y="4669978"/>
            <a:ext cx="4391024" cy="1173700"/>
          </a:xfrm>
        </p:spPr>
        <p:txBody>
          <a:bodyPr vert="horz" lIns="91440" tIns="45720" rIns="91440" bIns="45720" rtlCol="0" anchor="t">
            <a:normAutofit/>
          </a:bodyPr>
          <a:lstStyle/>
          <a:p>
            <a:r>
              <a:rPr lang="en-US" sz="4000" dirty="0">
                <a:solidFill>
                  <a:schemeClr val="bg1"/>
                </a:solidFill>
              </a:rPr>
              <a:t>Challenges</a:t>
            </a:r>
          </a:p>
        </p:txBody>
      </p:sp>
      <p:pic>
        <p:nvPicPr>
          <p:cNvPr id="5" name="Picture 4" descr="White puzzle with one red piece">
            <a:extLst>
              <a:ext uri="{FF2B5EF4-FFF2-40B4-BE49-F238E27FC236}">
                <a16:creationId xmlns:a16="http://schemas.microsoft.com/office/drawing/2014/main" id="{C2E530D4-A350-DAEF-C71D-FF4D04F78207}"/>
              </a:ext>
            </a:extLst>
          </p:cNvPr>
          <p:cNvPicPr>
            <a:picLocks noChangeAspect="1"/>
          </p:cNvPicPr>
          <p:nvPr/>
        </p:nvPicPr>
        <p:blipFill rotWithShape="1">
          <a:blip r:embed="rId2"/>
          <a:srcRect t="16650" b="25244"/>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36" name="Group 2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3" name="Freeform: Shape 2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2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1EB797B1-ABD9-9DE4-2A40-45E50F6F969B}"/>
              </a:ext>
            </a:extLst>
          </p:cNvPr>
          <p:cNvSpPr txBox="1"/>
          <p:nvPr/>
        </p:nvSpPr>
        <p:spPr>
          <a:xfrm>
            <a:off x="5664201" y="4669978"/>
            <a:ext cx="5692774" cy="11737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a:solidFill>
                  <a:schemeClr val="bg1">
                    <a:alpha val="80000"/>
                  </a:schemeClr>
                </a:solidFill>
              </a:rPr>
              <a:t>While building this intelligent, innovative home security system. I got to familiarize myself with some of the sensors. I notice that they are favorable, but they operate differently. Arduino IDE 2.0.3 was also a challenge. I had to familiarize myself with navigating through this process.</a:t>
            </a:r>
          </a:p>
        </p:txBody>
      </p:sp>
    </p:spTree>
    <p:extLst>
      <p:ext uri="{BB962C8B-B14F-4D97-AF65-F5344CB8AC3E}">
        <p14:creationId xmlns:p14="http://schemas.microsoft.com/office/powerpoint/2010/main" val="236324025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circuit board">
            <a:extLst>
              <a:ext uri="{FF2B5EF4-FFF2-40B4-BE49-F238E27FC236}">
                <a16:creationId xmlns:a16="http://schemas.microsoft.com/office/drawing/2014/main" id="{E4FC1066-A54D-E460-6AB8-912B161AFFDF}"/>
              </a:ext>
            </a:extLst>
          </p:cNvPr>
          <p:cNvPicPr>
            <a:picLocks noChangeAspect="1"/>
          </p:cNvPicPr>
          <p:nvPr/>
        </p:nvPicPr>
        <p:blipFill rotWithShape="1">
          <a:blip r:embed="rId2">
            <a:alphaModFix amt="40000"/>
          </a:blip>
          <a:srcRect t="10641" b="5090"/>
          <a:stretch/>
        </p:blipFill>
        <p:spPr>
          <a:xfrm>
            <a:off x="20" y="10"/>
            <a:ext cx="12191979" cy="6857990"/>
          </a:xfrm>
          <a:prstGeom prst="rect">
            <a:avLst/>
          </a:prstGeom>
        </p:spPr>
      </p:pic>
      <p:sp>
        <p:nvSpPr>
          <p:cNvPr id="2" name="Title 1">
            <a:extLst>
              <a:ext uri="{FF2B5EF4-FFF2-40B4-BE49-F238E27FC236}">
                <a16:creationId xmlns:a16="http://schemas.microsoft.com/office/drawing/2014/main" id="{8C8E3AAC-68BF-8142-7ED8-D43F54C987E3}"/>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Career Skills</a:t>
            </a:r>
          </a:p>
        </p:txBody>
      </p:sp>
      <p:sp>
        <p:nvSpPr>
          <p:cNvPr id="29"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6F1108-3F1A-9317-8A72-CF938AB1EAC5}"/>
              </a:ext>
            </a:extLst>
          </p:cNvPr>
          <p:cNvSpPr txBox="1"/>
          <p:nvPr/>
        </p:nvSpPr>
        <p:spPr>
          <a:xfrm>
            <a:off x="841248" y="3502152"/>
            <a:ext cx="10506456" cy="267004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Programming in Python, C, C++</a:t>
            </a:r>
          </a:p>
          <a:p>
            <a:pPr indent="-228600">
              <a:lnSpc>
                <a:spcPct val="90000"/>
              </a:lnSpc>
              <a:spcAft>
                <a:spcPts val="600"/>
              </a:spcAft>
              <a:buFont typeface="Arial" panose="020B0604020202020204" pitchFamily="34" charset="0"/>
              <a:buChar char="•"/>
            </a:pPr>
            <a:r>
              <a:rPr lang="en-US" sz="2000" dirty="0"/>
              <a:t>Sensor Operator</a:t>
            </a:r>
          </a:p>
          <a:p>
            <a:pPr indent="-228600">
              <a:lnSpc>
                <a:spcPct val="90000"/>
              </a:lnSpc>
              <a:spcAft>
                <a:spcPts val="600"/>
              </a:spcAft>
              <a:buFont typeface="Arial" panose="020B0604020202020204" pitchFamily="34" charset="0"/>
              <a:buChar char="•"/>
            </a:pPr>
            <a:r>
              <a:rPr lang="en-US" sz="2000" dirty="0"/>
              <a:t>Circuit Design</a:t>
            </a:r>
          </a:p>
          <a:p>
            <a:pPr indent="-228600">
              <a:lnSpc>
                <a:spcPct val="90000"/>
              </a:lnSpc>
              <a:spcAft>
                <a:spcPts val="600"/>
              </a:spcAft>
              <a:buFont typeface="Arial" panose="020B0604020202020204" pitchFamily="34" charset="0"/>
              <a:buChar char="•"/>
            </a:pPr>
            <a:r>
              <a:rPr lang="en-US" sz="2000" dirty="0"/>
              <a:t>Micro Processor and mini controller skills</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003111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CPU with binary numbers and blueprint">
            <a:extLst>
              <a:ext uri="{FF2B5EF4-FFF2-40B4-BE49-F238E27FC236}">
                <a16:creationId xmlns:a16="http://schemas.microsoft.com/office/drawing/2014/main" id="{BFD6E325-FD99-AE7E-77BD-10D35358A917}"/>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32EFABE-9725-99CB-D820-9067F0DA1C6F}"/>
              </a:ext>
            </a:extLst>
          </p:cNvPr>
          <p:cNvSpPr>
            <a:spLocks noGrp="1"/>
          </p:cNvSpPr>
          <p:nvPr>
            <p:ph type="title"/>
          </p:nvPr>
        </p:nvSpPr>
        <p:spPr>
          <a:xfrm>
            <a:off x="838200" y="365125"/>
            <a:ext cx="10515600" cy="1325563"/>
          </a:xfrm>
        </p:spPr>
        <p:txBody>
          <a:bodyPr>
            <a:normAutofit/>
          </a:bodyPr>
          <a:lstStyle/>
          <a:p>
            <a:r>
              <a:rPr lang="en-US">
                <a:solidFill>
                  <a:srgbClr val="FFFFFF"/>
                </a:solidFill>
              </a:rPr>
              <a:t>Conclusion</a:t>
            </a:r>
          </a:p>
        </p:txBody>
      </p:sp>
      <p:sp>
        <p:nvSpPr>
          <p:cNvPr id="7" name="Content Placeholder 6">
            <a:extLst>
              <a:ext uri="{FF2B5EF4-FFF2-40B4-BE49-F238E27FC236}">
                <a16:creationId xmlns:a16="http://schemas.microsoft.com/office/drawing/2014/main" id="{B71E54B8-8DCC-8052-13C6-6BBEC63C5F0A}"/>
              </a:ext>
            </a:extLst>
          </p:cNvPr>
          <p:cNvSpPr>
            <a:spLocks noGrp="1"/>
          </p:cNvSpPr>
          <p:nvPr>
            <p:ph idx="1"/>
          </p:nvPr>
        </p:nvSpPr>
        <p:spPr>
          <a:xfrm>
            <a:off x="838200" y="1825625"/>
            <a:ext cx="10515600" cy="4351338"/>
          </a:xfrm>
        </p:spPr>
        <p:txBody>
          <a:bodyPr>
            <a:normAutofit/>
          </a:bodyPr>
          <a:lstStyle/>
          <a:p>
            <a:r>
              <a:rPr lang="en-US">
                <a:solidFill>
                  <a:srgbClr val="FFFFFF"/>
                </a:solidFill>
              </a:rPr>
              <a:t>This Intelligent Home system shows the IoT of People, Places, Data, and Devices (P2D2) working together. This system was built with an Ardunio  2560 R3 beginning in Tinkercad, showing circuit stimulation. Then moved to Ardunio IDE for the message displaying from programmed uploads. Displaying the output of an active secure, Intelligent home system. Displaying all levels of motion as well as the distance of the active motion. With data output that can be analyzed. </a:t>
            </a:r>
          </a:p>
        </p:txBody>
      </p:sp>
    </p:spTree>
    <p:extLst>
      <p:ext uri="{BB962C8B-B14F-4D97-AF65-F5344CB8AC3E}">
        <p14:creationId xmlns:p14="http://schemas.microsoft.com/office/powerpoint/2010/main" val="3763863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Push pins laying down with one standing up">
            <a:extLst>
              <a:ext uri="{FF2B5EF4-FFF2-40B4-BE49-F238E27FC236}">
                <a16:creationId xmlns:a16="http://schemas.microsoft.com/office/drawing/2014/main" id="{EBFDBE59-9B94-F43A-6A2B-41C4E987F546}"/>
              </a:ext>
            </a:extLst>
          </p:cNvPr>
          <p:cNvPicPr>
            <a:picLocks noChangeAspect="1"/>
          </p:cNvPicPr>
          <p:nvPr/>
        </p:nvPicPr>
        <p:blipFill rotWithShape="1">
          <a:blip r:embed="rId2">
            <a:alphaModFix amt="60000"/>
          </a:blip>
          <a:srcRect t="8379"/>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F30E9B4C-0570-5C4D-3A9B-2195878DAB64}"/>
              </a:ext>
            </a:extLst>
          </p:cNvPr>
          <p:cNvSpPr>
            <a:spLocks noGrp="1"/>
          </p:cNvSpPr>
          <p:nvPr>
            <p:ph type="title"/>
          </p:nvPr>
        </p:nvSpPr>
        <p:spPr>
          <a:xfrm>
            <a:off x="838200" y="525195"/>
            <a:ext cx="10165218" cy="2806506"/>
          </a:xfrm>
        </p:spPr>
        <p:txBody>
          <a:bodyPr vert="horz" lIns="91440" tIns="45720" rIns="91440" bIns="45720" rtlCol="0" anchor="b">
            <a:normAutofit/>
          </a:bodyPr>
          <a:lstStyle/>
          <a:p>
            <a:r>
              <a:rPr lang="en-US" sz="4000">
                <a:solidFill>
                  <a:srgbClr val="FFFFFF"/>
                </a:solidFill>
              </a:rPr>
              <a:t>References</a:t>
            </a:r>
          </a:p>
        </p:txBody>
      </p:sp>
      <p:sp>
        <p:nvSpPr>
          <p:cNvPr id="3" name="TextBox 2">
            <a:extLst>
              <a:ext uri="{FF2B5EF4-FFF2-40B4-BE49-F238E27FC236}">
                <a16:creationId xmlns:a16="http://schemas.microsoft.com/office/drawing/2014/main" id="{A067F7E0-3096-EC0D-A52B-5A157B26A75E}"/>
              </a:ext>
            </a:extLst>
          </p:cNvPr>
          <p:cNvSpPr txBox="1"/>
          <p:nvPr/>
        </p:nvSpPr>
        <p:spPr>
          <a:xfrm>
            <a:off x="838200" y="3526300"/>
            <a:ext cx="10165218" cy="25884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rgbClr val="FFFFFF"/>
                </a:solidFill>
              </a:rPr>
              <a:t>Devry University  CEIS 101C</a:t>
            </a:r>
          </a:p>
          <a:p>
            <a:pPr indent="-228600">
              <a:lnSpc>
                <a:spcPct val="90000"/>
              </a:lnSpc>
              <a:spcAft>
                <a:spcPts val="600"/>
              </a:spcAft>
              <a:buFont typeface="Arial" panose="020B0604020202020204" pitchFamily="34" charset="0"/>
              <a:buChar char="•"/>
            </a:pPr>
            <a:r>
              <a:rPr lang="en-US" sz="2000">
                <a:solidFill>
                  <a:srgbClr val="FFFFFF"/>
                </a:solidFill>
                <a:hlinkClick r:id="rId3"/>
              </a:rPr>
              <a:t>https://lms.devry.edu/lms/video/player.html?video=1_0xikq8em</a:t>
            </a:r>
            <a:endParaRPr lang="en-US" sz="2000">
              <a:solidFill>
                <a:srgbClr val="FFFFFF"/>
              </a:solidFill>
            </a:endParaRPr>
          </a:p>
          <a:p>
            <a:pPr indent="-228600">
              <a:lnSpc>
                <a:spcPct val="90000"/>
              </a:lnSpc>
              <a:spcAft>
                <a:spcPts val="600"/>
              </a:spcAft>
              <a:buFont typeface="Arial" panose="020B0604020202020204" pitchFamily="34" charset="0"/>
              <a:buChar char="•"/>
            </a:pPr>
            <a:r>
              <a:rPr lang="en-US" sz="2000">
                <a:solidFill>
                  <a:srgbClr val="FFFFFF"/>
                </a:solidFill>
                <a:hlinkClick r:id="rId4"/>
              </a:rPr>
              <a:t>https://lms.devry.edu/lms/video/player.html?video=1_bvjoql1o</a:t>
            </a:r>
            <a:endParaRPr lang="en-US" sz="2000">
              <a:solidFill>
                <a:srgbClr val="FFFFFF"/>
              </a:solidFill>
            </a:endParaRPr>
          </a:p>
          <a:p>
            <a:pPr indent="-228600">
              <a:lnSpc>
                <a:spcPct val="90000"/>
              </a:lnSpc>
              <a:spcAft>
                <a:spcPts val="600"/>
              </a:spcAft>
              <a:buFont typeface="Arial" panose="020B0604020202020204" pitchFamily="34" charset="0"/>
              <a:buChar char="•"/>
            </a:pPr>
            <a:r>
              <a:rPr lang="en-US" sz="2000">
                <a:solidFill>
                  <a:srgbClr val="FFFFFF"/>
                </a:solidFill>
                <a:hlinkClick r:id="rId5"/>
              </a:rPr>
              <a:t>https://lms.devry.edu/lms/video/player.html?video=1_otoo1zie</a:t>
            </a:r>
            <a:endParaRPr lang="en-US" sz="2000">
              <a:solidFill>
                <a:srgbClr val="FFFFFF"/>
              </a:solidFill>
            </a:endParaRPr>
          </a:p>
          <a:p>
            <a:pPr indent="-228600">
              <a:lnSpc>
                <a:spcPct val="90000"/>
              </a:lnSpc>
              <a:spcAft>
                <a:spcPts val="600"/>
              </a:spcAft>
              <a:buFont typeface="Arial" panose="020B0604020202020204" pitchFamily="34" charset="0"/>
              <a:buChar char="•"/>
            </a:pPr>
            <a:r>
              <a:rPr lang="en-US" sz="2000">
                <a:solidFill>
                  <a:srgbClr val="FFFFFF"/>
                </a:solidFill>
                <a:hlinkClick r:id="rId6"/>
              </a:rPr>
              <a:t>https://lms.devry.edu/lms/video/player.html?video=1_bihkxkqt</a:t>
            </a:r>
            <a:endParaRPr lang="en-US" sz="2000">
              <a:solidFill>
                <a:srgbClr val="FFFFFF"/>
              </a:solidFill>
            </a:endParaRPr>
          </a:p>
          <a:p>
            <a:pPr indent="-228600">
              <a:lnSpc>
                <a:spcPct val="90000"/>
              </a:lnSpc>
              <a:spcAft>
                <a:spcPts val="600"/>
              </a:spcAft>
              <a:buFont typeface="Arial" panose="020B0604020202020204" pitchFamily="34" charset="0"/>
              <a:buChar char="•"/>
            </a:pPr>
            <a:r>
              <a:rPr lang="en-US" sz="2000">
                <a:solidFill>
                  <a:srgbClr val="FFFFFF"/>
                </a:solidFill>
              </a:rPr>
              <a:t>Tinkercad. (2011) Autodesk Technology, Web Java Script</a:t>
            </a:r>
          </a:p>
          <a:p>
            <a:pPr indent="-228600">
              <a:lnSpc>
                <a:spcPct val="90000"/>
              </a:lnSpc>
              <a:spcAft>
                <a:spcPts val="600"/>
              </a:spcAft>
              <a:buFont typeface="Arial" panose="020B0604020202020204" pitchFamily="34" charset="0"/>
              <a:buChar char="•"/>
            </a:pPr>
            <a:r>
              <a:rPr lang="en-US" sz="2000">
                <a:solidFill>
                  <a:srgbClr val="FFFFFF"/>
                </a:solidFill>
              </a:rPr>
              <a:t>Arduino  Barragán, Hernando (2005). Programmable  device</a:t>
            </a:r>
          </a:p>
        </p:txBody>
      </p:sp>
    </p:spTree>
    <p:extLst>
      <p:ext uri="{BB962C8B-B14F-4D97-AF65-F5344CB8AC3E}">
        <p14:creationId xmlns:p14="http://schemas.microsoft.com/office/powerpoint/2010/main" val="1519261320"/>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841248" y="475488"/>
            <a:ext cx="10515600" cy="1197864"/>
          </a:xfrm>
        </p:spPr>
        <p:txBody>
          <a:bodyPr vert="horz" lIns="91440" tIns="45720" rIns="91440" bIns="45720" rtlCol="0" anchor="ctr">
            <a:normAutofit/>
          </a:bodyPr>
          <a:lstStyle/>
          <a:p>
            <a:r>
              <a:rPr lang="en-US" b="1" kern="1200">
                <a:solidFill>
                  <a:schemeClr val="tx1"/>
                </a:solidFill>
                <a:latin typeface="+mj-lt"/>
                <a:ea typeface="+mj-ea"/>
                <a:cs typeface="+mj-cs"/>
              </a:rPr>
              <a:t>Rubric</a:t>
            </a:r>
          </a:p>
        </p:txBody>
      </p:sp>
      <p:cxnSp>
        <p:nvCxnSpPr>
          <p:cNvPr id="48" name="Straight Connector 47">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5216"/>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6D1D7E-BE32-402C-BE98-F9FDD0387E46}"/>
              </a:ext>
            </a:extLst>
          </p:cNvPr>
          <p:cNvSpPr txBox="1"/>
          <p:nvPr/>
        </p:nvSpPr>
        <p:spPr>
          <a:xfrm>
            <a:off x="7534656" y="2002536"/>
            <a:ext cx="3822192" cy="416966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u="sng"/>
              <a:t>IMPORTANT:</a:t>
            </a:r>
            <a:r>
              <a:rPr lang="en-US" sz="2200" b="1"/>
              <a:t> You MUST include the title of your circuit design (shown under the Tinkercad logo) in the format of course number, session number, and your last name to receive credit. </a:t>
            </a:r>
          </a:p>
        </p:txBody>
      </p: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792425216"/>
              </p:ext>
            </p:extLst>
          </p:nvPr>
        </p:nvGraphicFramePr>
        <p:xfrm>
          <a:off x="832104" y="2525497"/>
          <a:ext cx="6217921" cy="3123745"/>
        </p:xfrm>
        <a:graphic>
          <a:graphicData uri="http://schemas.openxmlformats.org/drawingml/2006/table">
            <a:tbl>
              <a:tblPr firstRow="1" bandRow="1">
                <a:tableStyleId>{9D7B26C5-4107-4FEC-AEDC-1716B250A1EF}</a:tableStyleId>
              </a:tblPr>
              <a:tblGrid>
                <a:gridCol w="1975257">
                  <a:extLst>
                    <a:ext uri="{9D8B030D-6E8A-4147-A177-3AD203B41FA5}">
                      <a16:colId xmlns:a16="http://schemas.microsoft.com/office/drawing/2014/main" val="2494064502"/>
                    </a:ext>
                  </a:extLst>
                </a:gridCol>
                <a:gridCol w="2868221">
                  <a:extLst>
                    <a:ext uri="{9D8B030D-6E8A-4147-A177-3AD203B41FA5}">
                      <a16:colId xmlns:a16="http://schemas.microsoft.com/office/drawing/2014/main" val="1566128757"/>
                    </a:ext>
                  </a:extLst>
                </a:gridCol>
                <a:gridCol w="1374443">
                  <a:extLst>
                    <a:ext uri="{9D8B030D-6E8A-4147-A177-3AD203B41FA5}">
                      <a16:colId xmlns:a16="http://schemas.microsoft.com/office/drawing/2014/main" val="722685570"/>
                    </a:ext>
                  </a:extLst>
                </a:gridCol>
              </a:tblGrid>
              <a:tr h="568855">
                <a:tc>
                  <a:txBody>
                    <a:bodyPr/>
                    <a:lstStyle/>
                    <a:p>
                      <a:pPr algn="ctr"/>
                      <a:r>
                        <a:rPr lang="en-US" sz="2900">
                          <a:solidFill>
                            <a:schemeClr val="accent2"/>
                          </a:solidFill>
                        </a:rPr>
                        <a:t>Activity</a:t>
                      </a:r>
                    </a:p>
                  </a:txBody>
                  <a:tcPr marL="109014" marR="109014" marT="54507" marB="54507"/>
                </a:tc>
                <a:tc>
                  <a:txBody>
                    <a:bodyPr/>
                    <a:lstStyle/>
                    <a:p>
                      <a:pPr algn="ctr"/>
                      <a:r>
                        <a:rPr lang="en-US" sz="2900">
                          <a:solidFill>
                            <a:schemeClr val="accent2"/>
                          </a:solidFill>
                        </a:rPr>
                        <a:t>Requirement(s)</a:t>
                      </a:r>
                    </a:p>
                  </a:txBody>
                  <a:tcPr marL="109014" marR="109014" marT="54507" marB="54507"/>
                </a:tc>
                <a:tc>
                  <a:txBody>
                    <a:bodyPr/>
                    <a:lstStyle/>
                    <a:p>
                      <a:pPr algn="ctr"/>
                      <a:r>
                        <a:rPr lang="en-US" sz="2900">
                          <a:solidFill>
                            <a:schemeClr val="accent2"/>
                          </a:solidFill>
                        </a:rPr>
                        <a:t>Points</a:t>
                      </a:r>
                    </a:p>
                  </a:txBody>
                  <a:tcPr marL="109014" marR="109014" marT="54507" marB="54507"/>
                </a:tc>
                <a:extLst>
                  <a:ext uri="{0D108BD9-81ED-4DB2-BD59-A6C34878D82A}">
                    <a16:rowId xmlns:a16="http://schemas.microsoft.com/office/drawing/2014/main" val="2671127368"/>
                  </a:ext>
                </a:extLst>
              </a:tr>
              <a:tr h="1440966">
                <a:tc>
                  <a:txBody>
                    <a:bodyPr/>
                    <a:lstStyle/>
                    <a:p>
                      <a:endParaRPr lang="en-US" sz="2100">
                        <a:solidFill>
                          <a:srgbClr val="FFFF00"/>
                        </a:solidFill>
                      </a:endParaRPr>
                    </a:p>
                    <a:p>
                      <a:r>
                        <a:rPr lang="en-US" sz="2100">
                          <a:solidFill>
                            <a:srgbClr val="FFFF00"/>
                          </a:solidFill>
                        </a:rPr>
                        <a:t>Building circuit</a:t>
                      </a:r>
                    </a:p>
                  </a:txBody>
                  <a:tcPr marL="109014" marR="109014" marT="54507" marB="54507"/>
                </a:tc>
                <a:tc>
                  <a:txBody>
                    <a:bodyPr/>
                    <a:lstStyle/>
                    <a:p>
                      <a:pPr algn="ctr"/>
                      <a:endParaRPr lang="en-US" sz="2100">
                        <a:solidFill>
                          <a:srgbClr val="FFFF00"/>
                        </a:solidFill>
                      </a:endParaRPr>
                    </a:p>
                    <a:p>
                      <a:pPr algn="ctr"/>
                      <a:r>
                        <a:rPr lang="en-US" sz="2100">
                          <a:solidFill>
                            <a:srgbClr val="FFFF00"/>
                          </a:solidFill>
                        </a:rPr>
                        <a:t>Screenshot of completed circuit in Tinkercad</a:t>
                      </a:r>
                    </a:p>
                  </a:txBody>
                  <a:tcPr marL="109014" marR="109014" marT="54507" marB="54507"/>
                </a:tc>
                <a:tc>
                  <a:txBody>
                    <a:bodyPr/>
                    <a:lstStyle/>
                    <a:p>
                      <a:pPr algn="ctr"/>
                      <a:endParaRPr lang="en-US" sz="2100">
                        <a:solidFill>
                          <a:srgbClr val="FFFF00"/>
                        </a:solidFill>
                      </a:endParaRPr>
                    </a:p>
                    <a:p>
                      <a:pPr algn="ctr"/>
                      <a:r>
                        <a:rPr lang="en-US" sz="2100">
                          <a:solidFill>
                            <a:srgbClr val="FFFF00"/>
                          </a:solidFill>
                        </a:rPr>
                        <a:t>20</a:t>
                      </a:r>
                    </a:p>
                  </a:txBody>
                  <a:tcPr marL="109014" marR="109014" marT="54507" marB="54507"/>
                </a:tc>
                <a:extLst>
                  <a:ext uri="{0D108BD9-81ED-4DB2-BD59-A6C34878D82A}">
                    <a16:rowId xmlns:a16="http://schemas.microsoft.com/office/drawing/2014/main" val="1343858599"/>
                  </a:ext>
                </a:extLst>
              </a:tr>
              <a:tr h="1113924">
                <a:tc>
                  <a:txBody>
                    <a:bodyPr/>
                    <a:lstStyle/>
                    <a:p>
                      <a:pPr algn="ctr"/>
                      <a:endParaRPr lang="en-US" sz="2100">
                        <a:solidFill>
                          <a:srgbClr val="FFFF00"/>
                        </a:solidFill>
                      </a:endParaRPr>
                    </a:p>
                    <a:p>
                      <a:pPr algn="ctr"/>
                      <a:r>
                        <a:rPr lang="en-US" sz="2100">
                          <a:solidFill>
                            <a:srgbClr val="FFFF00"/>
                          </a:solidFill>
                        </a:rPr>
                        <a:t>Programming</a:t>
                      </a:r>
                    </a:p>
                  </a:txBody>
                  <a:tcPr marL="109014" marR="109014" marT="54507" marB="54507"/>
                </a:tc>
                <a:tc>
                  <a:txBody>
                    <a:bodyPr/>
                    <a:lstStyle/>
                    <a:p>
                      <a:pPr algn="ctr"/>
                      <a:endParaRPr lang="en-US" sz="2100">
                        <a:solidFill>
                          <a:srgbClr val="FFFF00"/>
                        </a:solidFill>
                      </a:endParaRPr>
                    </a:p>
                    <a:p>
                      <a:pPr algn="ctr"/>
                      <a:r>
                        <a:rPr lang="en-US" sz="2100">
                          <a:solidFill>
                            <a:srgbClr val="FFFF00"/>
                          </a:solidFill>
                        </a:rPr>
                        <a:t>Screenshot of code in Tinkercad </a:t>
                      </a:r>
                    </a:p>
                  </a:txBody>
                  <a:tcPr marL="109014" marR="109014" marT="54507" marB="54507"/>
                </a:tc>
                <a:tc>
                  <a:txBody>
                    <a:bodyPr/>
                    <a:lstStyle/>
                    <a:p>
                      <a:pPr algn="ctr"/>
                      <a:endParaRPr lang="en-US" sz="2100">
                        <a:solidFill>
                          <a:srgbClr val="FFFF00"/>
                        </a:solidFill>
                      </a:endParaRPr>
                    </a:p>
                    <a:p>
                      <a:pPr algn="ctr"/>
                      <a:r>
                        <a:rPr lang="en-US" sz="2100">
                          <a:solidFill>
                            <a:srgbClr val="FFFF00"/>
                          </a:solidFill>
                        </a:rPr>
                        <a:t>20</a:t>
                      </a:r>
                    </a:p>
                  </a:txBody>
                  <a:tcPr marL="109014" marR="109014" marT="54507" marB="54507"/>
                </a:tc>
                <a:extLst>
                  <a:ext uri="{0D108BD9-81ED-4DB2-BD59-A6C34878D82A}">
                    <a16:rowId xmlns:a16="http://schemas.microsoft.com/office/drawing/2014/main" val="851364322"/>
                  </a:ext>
                </a:extLst>
              </a:tr>
            </a:tbl>
          </a:graphicData>
        </a:graphic>
      </p:graphicFrame>
    </p:spTree>
    <p:extLst>
      <p:ext uri="{BB962C8B-B14F-4D97-AF65-F5344CB8AC3E}">
        <p14:creationId xmlns:p14="http://schemas.microsoft.com/office/powerpoint/2010/main" val="4031067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endParaRPr lang="en-US" kern="1200" dirty="0">
              <a:solidFill>
                <a:schemeClr val="bg1"/>
              </a:solidFill>
              <a:latin typeface="+mj-lt"/>
              <a:ea typeface="+mj-ea"/>
              <a:cs typeface="+mj-cs"/>
            </a:endParaRPr>
          </a:p>
        </p:txBody>
      </p:sp>
      <p:pic>
        <p:nvPicPr>
          <p:cNvPr id="20" name="Picture Placeholder 19" descr="Graphical user interface&#10;&#10;Description automatically generated">
            <a:extLst>
              <a:ext uri="{FF2B5EF4-FFF2-40B4-BE49-F238E27FC236}">
                <a16:creationId xmlns:a16="http://schemas.microsoft.com/office/drawing/2014/main" id="{1EB78D4A-7D2D-050B-FB68-F012BF1EC0D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55" b="2055"/>
          <a:stretch>
            <a:fillRect/>
          </a:stretch>
        </p:blipFill>
        <p:spPr>
          <a:xfrm>
            <a:off x="0" y="716170"/>
            <a:ext cx="12257994" cy="6564974"/>
          </a:xfrm>
          <a:prstGeom prst="rect">
            <a:avLst/>
          </a:prstGeom>
        </p:spPr>
      </p:pic>
      <p:sp>
        <p:nvSpPr>
          <p:cNvPr id="3" name="TextBox 2">
            <a:extLst>
              <a:ext uri="{FF2B5EF4-FFF2-40B4-BE49-F238E27FC236}">
                <a16:creationId xmlns:a16="http://schemas.microsoft.com/office/drawing/2014/main" id="{30CA8C61-3E66-19F9-48D4-348305E87EE1}"/>
              </a:ext>
            </a:extLst>
          </p:cNvPr>
          <p:cNvSpPr txBox="1"/>
          <p:nvPr/>
        </p:nvSpPr>
        <p:spPr>
          <a:xfrm>
            <a:off x="-211015" y="-1"/>
            <a:ext cx="12403015" cy="707886"/>
          </a:xfrm>
          <a:prstGeom prst="rect">
            <a:avLst/>
          </a:prstGeom>
          <a:solidFill>
            <a:schemeClr val="tx1">
              <a:lumMod val="95000"/>
              <a:lumOff val="5000"/>
            </a:schemeClr>
          </a:solidFill>
        </p:spPr>
        <p:txBody>
          <a:bodyPr wrap="square" rtlCol="0">
            <a:spAutoFit/>
          </a:bodyPr>
          <a:lstStyle/>
          <a:p>
            <a:pPr algn="ctr"/>
            <a:r>
              <a:rPr lang="en-US" sz="4000" b="1" dirty="0">
                <a:solidFill>
                  <a:schemeClr val="accent1">
                    <a:lumMod val="75000"/>
                  </a:schemeClr>
                </a:solidFill>
              </a:rPr>
              <a:t>Circuit (screenshot)</a:t>
            </a:r>
          </a:p>
        </p:txBody>
      </p:sp>
    </p:spTree>
    <p:extLst>
      <p:ext uri="{BB962C8B-B14F-4D97-AF65-F5344CB8AC3E}">
        <p14:creationId xmlns:p14="http://schemas.microsoft.com/office/powerpoint/2010/main" val="178968008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Graphical user interface, application&#10;&#10;Description automatically generated">
            <a:extLst>
              <a:ext uri="{FF2B5EF4-FFF2-40B4-BE49-F238E27FC236}">
                <a16:creationId xmlns:a16="http://schemas.microsoft.com/office/drawing/2014/main" id="{04ACFE0D-EB3A-0CD1-FD3E-64017BC2F8E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58" b="458"/>
          <a:stretch>
            <a:fillRect/>
          </a:stretch>
        </p:blipFill>
        <p:spPr>
          <a:xfrm>
            <a:off x="0" y="651752"/>
            <a:ext cx="12192000" cy="6206248"/>
          </a:xfrm>
          <a:prstGeom prst="rect">
            <a:avLst/>
          </a:prstGeom>
        </p:spPr>
      </p:pic>
      <p:sp>
        <p:nvSpPr>
          <p:cNvPr id="3" name="TextBox 2">
            <a:extLst>
              <a:ext uri="{FF2B5EF4-FFF2-40B4-BE49-F238E27FC236}">
                <a16:creationId xmlns:a16="http://schemas.microsoft.com/office/drawing/2014/main" id="{4F29F70B-00DC-091F-7CF0-971C2782B540}"/>
              </a:ext>
            </a:extLst>
          </p:cNvPr>
          <p:cNvSpPr txBox="1"/>
          <p:nvPr/>
        </p:nvSpPr>
        <p:spPr>
          <a:xfrm>
            <a:off x="0" y="0"/>
            <a:ext cx="12267028" cy="646331"/>
          </a:xfrm>
          <a:prstGeom prst="rect">
            <a:avLst/>
          </a:prstGeom>
          <a:solidFill>
            <a:schemeClr val="tx1">
              <a:lumMod val="95000"/>
              <a:lumOff val="5000"/>
            </a:schemeClr>
          </a:solidFill>
        </p:spPr>
        <p:txBody>
          <a:bodyPr wrap="square" rtlCol="0">
            <a:spAutoFit/>
          </a:bodyPr>
          <a:lstStyle/>
          <a:p>
            <a:pPr algn="ctr"/>
            <a:r>
              <a:rPr lang="en-US" sz="3600" b="1">
                <a:solidFill>
                  <a:schemeClr val="accent2"/>
                </a:solidFill>
              </a:rPr>
              <a:t>Code (screenshot)</a:t>
            </a:r>
            <a:endParaRPr lang="en-US" sz="3600" b="1" dirty="0">
              <a:solidFill>
                <a:schemeClr val="accent2"/>
              </a:solidFill>
            </a:endParaRPr>
          </a:p>
        </p:txBody>
      </p:sp>
    </p:spTree>
    <p:extLst>
      <p:ext uri="{BB962C8B-B14F-4D97-AF65-F5344CB8AC3E}">
        <p14:creationId xmlns:p14="http://schemas.microsoft.com/office/powerpoint/2010/main" val="3284196186"/>
      </p:ext>
    </p:extLst>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An electronic circuit board in blue colour">
            <a:extLst>
              <a:ext uri="{FF2B5EF4-FFF2-40B4-BE49-F238E27FC236}">
                <a16:creationId xmlns:a16="http://schemas.microsoft.com/office/drawing/2014/main" id="{3FB9ED71-34D1-FF0B-D7C2-1C027994452C}"/>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80" name="Rectangle 7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477981" y="1122363"/>
            <a:ext cx="4023360" cy="3204134"/>
          </a:xfrm>
        </p:spPr>
        <p:txBody>
          <a:bodyPr anchor="b">
            <a:normAutofit/>
          </a:bodyPr>
          <a:lstStyle/>
          <a:p>
            <a:pPr algn="l"/>
            <a:r>
              <a:rPr lang="en-US" sz="4800" b="1" dirty="0">
                <a:latin typeface="Aharoni" panose="02010803020104030203" pitchFamily="2" charset="-79"/>
                <a:cs typeface="Aharoni" panose="02010803020104030203" pitchFamily="2" charset="-79"/>
              </a:rPr>
              <a:t>CEIS101</a:t>
            </a:r>
            <a:br>
              <a:rPr lang="en-US" sz="4800" b="1" dirty="0">
                <a:latin typeface="Aharoni" panose="02010803020104030203" pitchFamily="2" charset="-79"/>
                <a:cs typeface="Aharoni" panose="02010803020104030203" pitchFamily="2" charset="-79"/>
              </a:rPr>
            </a:br>
            <a:r>
              <a:rPr lang="en-US" sz="4800" b="1" dirty="0">
                <a:latin typeface="Aharoni" panose="02010803020104030203" pitchFamily="2" charset="-79"/>
                <a:cs typeface="Aharoni" panose="02010803020104030203" pitchFamily="2" charset="-79"/>
              </a:rPr>
              <a:t>Module 3</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477980" y="5448850"/>
            <a:ext cx="8503788" cy="1262835"/>
          </a:xfrm>
        </p:spPr>
        <p:txBody>
          <a:bodyPr>
            <a:normAutofit/>
          </a:bodyPr>
          <a:lstStyle/>
          <a:p>
            <a:pPr algn="l"/>
            <a:r>
              <a:rPr lang="en-US" sz="2000" dirty="0">
                <a:latin typeface="Aharoni" panose="02010803020104030203" pitchFamily="2" charset="-79"/>
                <a:cs typeface="Aharoni" panose="02010803020104030203" pitchFamily="2" charset="-79"/>
              </a:rPr>
              <a:t>Inventory of all parts in the IoT Tech Core Kit Parts,</a:t>
            </a:r>
          </a:p>
          <a:p>
            <a:pPr algn="l"/>
            <a:r>
              <a:rPr lang="en-US" sz="2000" dirty="0">
                <a:latin typeface="Aharoni" panose="02010803020104030203" pitchFamily="2" charset="-79"/>
                <a:cs typeface="Aharoni" panose="02010803020104030203" pitchFamily="2" charset="-79"/>
              </a:rPr>
              <a:t> To successfully begin Circuit Building by displaying</a:t>
            </a:r>
          </a:p>
          <a:p>
            <a:pPr algn="l"/>
            <a:r>
              <a:rPr lang="en-US" sz="2000" dirty="0">
                <a:latin typeface="Aharoni" panose="02010803020104030203" pitchFamily="2" charset="-79"/>
                <a:cs typeface="Aharoni" panose="02010803020104030203" pitchFamily="2" charset="-79"/>
              </a:rPr>
              <a:t> messages utilizing </a:t>
            </a:r>
            <a:r>
              <a:rPr lang="en-US" sz="2000" dirty="0" err="1">
                <a:latin typeface="Aharoni" panose="02010803020104030203" pitchFamily="2" charset="-79"/>
                <a:cs typeface="Aharoni" panose="02010803020104030203" pitchFamily="2" charset="-79"/>
              </a:rPr>
              <a:t>Ardunio</a:t>
            </a:r>
            <a:r>
              <a:rPr lang="en-US" sz="2000" dirty="0">
                <a:latin typeface="Aharoni" panose="02010803020104030203" pitchFamily="2" charset="-79"/>
                <a:cs typeface="Aharoni" panose="02010803020104030203" pitchFamily="2" charset="-79"/>
              </a:rPr>
              <a:t> IDE.</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59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150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grpId="0" nodeType="withEffect">
                                  <p:stCondLst>
                                    <p:cond delay="150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grpId="0" nodeType="withEffect">
                                  <p:stCondLst>
                                    <p:cond delay="1500"/>
                                  </p:stCondLst>
                                  <p:childTnLst>
                                    <p:animRot by="21600000">
                                      <p:cBhvr>
                                        <p:cTn id="10" dur="2000" fill="hold"/>
                                        <p:tgtEl>
                                          <p:spTgt spid="3">
                                            <p:txEl>
                                              <p:pRg st="2" end="2"/>
                                            </p:txEl>
                                          </p:spTgt>
                                        </p:tgtEl>
                                        <p:attrNameLst>
                                          <p:attrName>r</p:attrName>
                                        </p:attrNameLst>
                                      </p:cBhvr>
                                    </p:animRot>
                                  </p:childTnLst>
                                </p:cTn>
                              </p:par>
                            </p:childTnLst>
                          </p:cTn>
                        </p:par>
                        <p:par>
                          <p:cTn id="11" fill="hold">
                            <p:stCondLst>
                              <p:cond delay="3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500"/>
                                        <p:tgtEl>
                                          <p:spTgt spid="2"/>
                                        </p:tgtEl>
                                      </p:cBhvr>
                                    </p:animEffect>
                                    <p:anim calcmode="lin" valueType="num">
                                      <p:cBhvr>
                                        <p:cTn id="15" dur="1500" fill="hold"/>
                                        <p:tgtEl>
                                          <p:spTgt spid="2"/>
                                        </p:tgtEl>
                                        <p:attrNameLst>
                                          <p:attrName>ppt_x</p:attrName>
                                        </p:attrNameLst>
                                      </p:cBhvr>
                                      <p:tavLst>
                                        <p:tav tm="0">
                                          <p:val>
                                            <p:strVal val="#ppt_x"/>
                                          </p:val>
                                        </p:tav>
                                        <p:tav tm="100000">
                                          <p:val>
                                            <p:strVal val="#ppt_x"/>
                                          </p:val>
                                        </p:tav>
                                      </p:tavLst>
                                    </p:anim>
                                    <p:anim calcmode="lin" valueType="num">
                                      <p:cBhvr>
                                        <p:cTn id="16"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737E22B-7BCB-4992-85CF-CCAF15D9C7BB}"/>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Rubric</a:t>
            </a:r>
          </a:p>
        </p:txBody>
      </p:sp>
      <p:cxnSp>
        <p:nvCxnSpPr>
          <p:cNvPr id="23" name="Straight Connector 2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8C7E413A-6A9E-428D-A079-5F9139C3575C}"/>
              </a:ext>
            </a:extLst>
          </p:cNvPr>
          <p:cNvGraphicFramePr>
            <a:graphicFrameLocks noGrp="1"/>
          </p:cNvGraphicFramePr>
          <p:nvPr>
            <p:ph idx="1"/>
            <p:extLst>
              <p:ext uri="{D42A27DB-BD31-4B8C-83A1-F6EECF244321}">
                <p14:modId xmlns:p14="http://schemas.microsoft.com/office/powerpoint/2010/main" val="1114313221"/>
              </p:ext>
            </p:extLst>
          </p:nvPr>
        </p:nvGraphicFramePr>
        <p:xfrm>
          <a:off x="716280" y="1126820"/>
          <a:ext cx="6436549" cy="4604363"/>
        </p:xfrm>
        <a:graphic>
          <a:graphicData uri="http://schemas.openxmlformats.org/drawingml/2006/table">
            <a:tbl>
              <a:tblPr firstRow="1" bandRow="1">
                <a:noFill/>
                <a:tableStyleId>{5C22544A-7EE6-4342-B048-85BDC9FD1C3A}</a:tableStyleId>
              </a:tblPr>
              <a:tblGrid>
                <a:gridCol w="2389183">
                  <a:extLst>
                    <a:ext uri="{9D8B030D-6E8A-4147-A177-3AD203B41FA5}">
                      <a16:colId xmlns:a16="http://schemas.microsoft.com/office/drawing/2014/main" val="2494064502"/>
                    </a:ext>
                  </a:extLst>
                </a:gridCol>
                <a:gridCol w="2822301">
                  <a:extLst>
                    <a:ext uri="{9D8B030D-6E8A-4147-A177-3AD203B41FA5}">
                      <a16:colId xmlns:a16="http://schemas.microsoft.com/office/drawing/2014/main" val="1566128757"/>
                    </a:ext>
                  </a:extLst>
                </a:gridCol>
                <a:gridCol w="1225065">
                  <a:extLst>
                    <a:ext uri="{9D8B030D-6E8A-4147-A177-3AD203B41FA5}">
                      <a16:colId xmlns:a16="http://schemas.microsoft.com/office/drawing/2014/main" val="722685570"/>
                    </a:ext>
                  </a:extLst>
                </a:gridCol>
              </a:tblGrid>
              <a:tr h="560227">
                <a:tc>
                  <a:txBody>
                    <a:bodyPr/>
                    <a:lstStyle/>
                    <a:p>
                      <a:pPr algn="ctr"/>
                      <a:r>
                        <a:rPr lang="en-US" sz="2300" b="0" cap="none" spc="0">
                          <a:solidFill>
                            <a:schemeClr val="tx1"/>
                          </a:solidFill>
                          <a:latin typeface="Aharoni" panose="02010803020104030203" pitchFamily="2" charset="-79"/>
                          <a:cs typeface="Aharoni" panose="02010803020104030203" pitchFamily="2" charset="-79"/>
                        </a:rPr>
                        <a:t>Activity</a:t>
                      </a:r>
                    </a:p>
                  </a:txBody>
                  <a:tcPr marL="0" marR="212481" marT="26261" marB="131303" anchor="b">
                    <a:lnL w="12700" cmpd="sng">
                      <a:noFill/>
                      <a:prstDash val="solid"/>
                    </a:lnL>
                    <a:lnR w="12700" cmpd="sng">
                      <a:noFill/>
                    </a:lnR>
                    <a:lnT w="9525" cap="flat" cmpd="sng" algn="ctr">
                      <a:noFill/>
                      <a:prstDash val="solid"/>
                    </a:lnT>
                    <a:lnB w="38100" cmpd="sng">
                      <a:noFill/>
                    </a:lnB>
                    <a:noFill/>
                  </a:tcPr>
                </a:tc>
                <a:tc>
                  <a:txBody>
                    <a:bodyPr/>
                    <a:lstStyle/>
                    <a:p>
                      <a:pPr algn="ctr"/>
                      <a:r>
                        <a:rPr lang="en-US" sz="2300" b="0" cap="none" spc="0">
                          <a:solidFill>
                            <a:schemeClr val="tx1"/>
                          </a:solidFill>
                          <a:latin typeface="Aharoni" panose="02010803020104030203" pitchFamily="2" charset="-79"/>
                          <a:cs typeface="Aharoni" panose="02010803020104030203" pitchFamily="2" charset="-79"/>
                        </a:rPr>
                        <a:t>Requirement(s)</a:t>
                      </a:r>
                    </a:p>
                  </a:txBody>
                  <a:tcPr marL="0" marR="212481" marT="26261" marB="131303" anchor="b">
                    <a:lnL w="12700" cmpd="sng">
                      <a:noFill/>
                    </a:lnL>
                    <a:lnR w="12700" cmpd="sng">
                      <a:noFill/>
                    </a:lnR>
                    <a:lnT w="9525" cap="flat" cmpd="sng" algn="ctr">
                      <a:noFill/>
                      <a:prstDash val="solid"/>
                    </a:lnT>
                    <a:lnB w="38100" cmpd="sng">
                      <a:noFill/>
                    </a:lnB>
                    <a:noFill/>
                  </a:tcPr>
                </a:tc>
                <a:tc>
                  <a:txBody>
                    <a:bodyPr/>
                    <a:lstStyle/>
                    <a:p>
                      <a:pPr algn="ctr"/>
                      <a:r>
                        <a:rPr lang="en-US" sz="2300" b="0" cap="none" spc="0">
                          <a:solidFill>
                            <a:schemeClr val="tx1"/>
                          </a:solidFill>
                          <a:latin typeface="Aharoni" panose="02010803020104030203" pitchFamily="2" charset="-79"/>
                          <a:cs typeface="Aharoni" panose="02010803020104030203" pitchFamily="2" charset="-79"/>
                        </a:rPr>
                        <a:t>Points</a:t>
                      </a:r>
                    </a:p>
                  </a:txBody>
                  <a:tcPr marL="0" marR="212481" marT="26261" marB="131303"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2671127368"/>
                  </a:ext>
                </a:extLst>
              </a:tr>
              <a:tr h="748428">
                <a:tc>
                  <a:txBody>
                    <a:bodyPr/>
                    <a:lstStyle/>
                    <a:p>
                      <a:pPr algn="ctr"/>
                      <a:r>
                        <a:rPr lang="en-US" sz="1700" cap="none" spc="0">
                          <a:solidFill>
                            <a:schemeClr val="tx1"/>
                          </a:solidFill>
                        </a:rPr>
                        <a:t>Inventory of IoT Tech Core Kit</a:t>
                      </a:r>
                    </a:p>
                  </a:txBody>
                  <a:tcPr marL="0" marR="161590" marT="39391" marB="131303">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algn="ctr"/>
                      <a:r>
                        <a:rPr lang="en-US" sz="1700" cap="none" spc="0">
                          <a:solidFill>
                            <a:schemeClr val="tx1"/>
                          </a:solidFill>
                        </a:rPr>
                        <a:t>Picture of entire IoT kit</a:t>
                      </a:r>
                    </a:p>
                  </a:txBody>
                  <a:tcPr marL="0" marR="161590" marT="39391" marB="131303">
                    <a:lnL w="12700" cmpd="sng">
                      <a:noFill/>
                      <a:prstDash val="solid"/>
                    </a:lnL>
                    <a:lnR w="12700" cmpd="sng">
                      <a:noFill/>
                      <a:prstDash val="solid"/>
                    </a:lnR>
                    <a:lnT w="38100" cmpd="sng">
                      <a:noFill/>
                    </a:lnT>
                    <a:lnB w="9525" cap="flat" cmpd="sng" algn="ctr">
                      <a:solidFill>
                        <a:schemeClr val="tx1"/>
                      </a:solidFill>
                      <a:prstDash val="solid"/>
                    </a:lnB>
                    <a:noFill/>
                  </a:tcPr>
                </a:tc>
                <a:tc>
                  <a:txBody>
                    <a:bodyPr/>
                    <a:lstStyle/>
                    <a:p>
                      <a:pPr algn="ctr"/>
                      <a:r>
                        <a:rPr lang="en-US" sz="1700" cap="none" spc="0">
                          <a:solidFill>
                            <a:schemeClr val="tx1"/>
                          </a:solidFill>
                        </a:rPr>
                        <a:t>5</a:t>
                      </a:r>
                    </a:p>
                  </a:txBody>
                  <a:tcPr marL="0" marR="161590" marT="39391" marB="131303">
                    <a:lnL w="12700" cmpd="sng">
                      <a:noFill/>
                      <a:prstDash val="solid"/>
                    </a:lnL>
                    <a:lnR w="12700" cmpd="sng">
                      <a:noFill/>
                      <a:prstDash val="solid"/>
                    </a:lnR>
                    <a:lnT w="38100" cmpd="sng">
                      <a:noFill/>
                    </a:lnT>
                    <a:lnB w="9525" cap="flat" cmpd="sng" algn="ctr">
                      <a:solidFill>
                        <a:schemeClr val="tx1"/>
                      </a:solidFill>
                      <a:prstDash val="solid"/>
                    </a:lnB>
                    <a:noFill/>
                  </a:tcPr>
                </a:tc>
                <a:extLst>
                  <a:ext uri="{0D108BD9-81ED-4DB2-BD59-A6C34878D82A}">
                    <a16:rowId xmlns:a16="http://schemas.microsoft.com/office/drawing/2014/main" val="1343858599"/>
                  </a:ext>
                </a:extLst>
              </a:tr>
              <a:tr h="1273640">
                <a:tc>
                  <a:txBody>
                    <a:bodyPr/>
                    <a:lstStyle/>
                    <a:p>
                      <a:pPr algn="ctr"/>
                      <a:r>
                        <a:rPr lang="en-US" sz="1700" cap="none" spc="0">
                          <a:solidFill>
                            <a:schemeClr val="tx1"/>
                          </a:solidFill>
                        </a:rPr>
                        <a:t>Organization of components</a:t>
                      </a:r>
                    </a:p>
                  </a:txBody>
                  <a:tcPr marL="0" marR="161590" marT="39391" marB="131303">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700" cap="none" spc="0">
                          <a:solidFill>
                            <a:schemeClr val="tx1"/>
                          </a:solidFill>
                        </a:rPr>
                        <a:t>Picture of required organization of components for course project</a:t>
                      </a:r>
                    </a:p>
                  </a:txBody>
                  <a:tcPr marL="0" marR="161590" marT="39391" marB="131303">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700" cap="none" spc="0">
                          <a:solidFill>
                            <a:schemeClr val="tx1"/>
                          </a:solidFill>
                        </a:rPr>
                        <a:t>15</a:t>
                      </a:r>
                    </a:p>
                  </a:txBody>
                  <a:tcPr marL="0" marR="161590" marT="39391" marB="131303">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954340791"/>
                  </a:ext>
                </a:extLst>
              </a:tr>
              <a:tr h="748428">
                <a:tc>
                  <a:txBody>
                    <a:bodyPr/>
                    <a:lstStyle/>
                    <a:p>
                      <a:pPr algn="ctr"/>
                      <a:r>
                        <a:rPr lang="en-US" sz="1700" cap="none" spc="0">
                          <a:solidFill>
                            <a:schemeClr val="tx1"/>
                          </a:solidFill>
                        </a:rPr>
                        <a:t>Set up circuit</a:t>
                      </a:r>
                    </a:p>
                  </a:txBody>
                  <a:tcPr marL="0" marR="161590" marT="39391" marB="131303">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algn="ctr"/>
                      <a:r>
                        <a:rPr lang="en-US" sz="1700" cap="none" spc="0">
                          <a:solidFill>
                            <a:schemeClr val="tx1"/>
                          </a:solidFill>
                        </a:rPr>
                        <a:t>Picture of complete circuit with red LED on</a:t>
                      </a:r>
                    </a:p>
                  </a:txBody>
                  <a:tcPr marL="0" marR="161590" marT="39391" marB="131303">
                    <a:lnL w="12700" cmpd="sng">
                      <a:noFill/>
                      <a:prstDash val="solid"/>
                    </a:lnL>
                    <a:lnR w="12700" cmpd="sng">
                      <a:noFill/>
                      <a:prstDash val="solid"/>
                    </a:lnR>
                    <a:lnT w="12700" cmpd="sng">
                      <a:noFill/>
                      <a:prstDash val="solid"/>
                    </a:lnT>
                    <a:lnB w="9525" cap="flat" cmpd="sng" algn="ctr">
                      <a:solidFill>
                        <a:schemeClr val="tx1"/>
                      </a:solidFill>
                      <a:prstDash val="solid"/>
                    </a:lnB>
                    <a:noFill/>
                  </a:tcPr>
                </a:tc>
                <a:tc>
                  <a:txBody>
                    <a:bodyPr/>
                    <a:lstStyle/>
                    <a:p>
                      <a:pPr algn="ctr"/>
                      <a:r>
                        <a:rPr lang="en-US" sz="1700" cap="none" spc="0">
                          <a:solidFill>
                            <a:schemeClr val="tx1"/>
                          </a:solidFill>
                        </a:rPr>
                        <a:t>10</a:t>
                      </a:r>
                    </a:p>
                  </a:txBody>
                  <a:tcPr marL="0" marR="161590" marT="39391" marB="131303">
                    <a:lnL w="12700" cmpd="sng">
                      <a:noFill/>
                      <a:prstDash val="solid"/>
                    </a:lnL>
                    <a:lnR w="12700" cmpd="sng">
                      <a:noFill/>
                      <a:prstDash val="solid"/>
                    </a:lnR>
                    <a:lnT w="12700" cmpd="sng">
                      <a:noFill/>
                      <a:prstDash val="solid"/>
                    </a:lnT>
                    <a:lnB w="9525" cap="flat" cmpd="sng" algn="ctr">
                      <a:solidFill>
                        <a:schemeClr val="tx1"/>
                      </a:solidFill>
                      <a:prstDash val="solid"/>
                    </a:lnB>
                    <a:noFill/>
                  </a:tcPr>
                </a:tc>
                <a:extLst>
                  <a:ext uri="{0D108BD9-81ED-4DB2-BD59-A6C34878D82A}">
                    <a16:rowId xmlns:a16="http://schemas.microsoft.com/office/drawing/2014/main" val="851364322"/>
                  </a:ext>
                </a:extLst>
              </a:tr>
              <a:tr h="1273640">
                <a:tc>
                  <a:txBody>
                    <a:bodyPr/>
                    <a:lstStyle/>
                    <a:p>
                      <a:pPr algn="ctr"/>
                      <a:r>
                        <a:rPr lang="en-US" sz="1700" cap="none" spc="0">
                          <a:solidFill>
                            <a:schemeClr val="tx1"/>
                          </a:solidFill>
                        </a:rPr>
                        <a:t>Run code</a:t>
                      </a:r>
                    </a:p>
                  </a:txBody>
                  <a:tcPr marL="0" marR="161590" marT="39391" marB="131303">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700" cap="none" spc="0">
                          <a:solidFill>
                            <a:schemeClr val="tx1"/>
                          </a:solidFill>
                        </a:rPr>
                        <a:t>Screenshot of Serial Monitor showing </a:t>
                      </a:r>
                      <a:r>
                        <a:rPr lang="en-US" sz="1700" kern="1200" cap="none" spc="0">
                          <a:solidFill>
                            <a:schemeClr val="tx1"/>
                          </a:solidFill>
                          <a:effectLst/>
                          <a:latin typeface="+mn-lt"/>
                          <a:ea typeface="+mn-ea"/>
                          <a:cs typeface="+mn-cs"/>
                        </a:rPr>
                        <a:t>your name and the messages that the LED is on/off </a:t>
                      </a:r>
                      <a:endParaRPr lang="en-US" sz="1700" cap="none" spc="0">
                        <a:solidFill>
                          <a:schemeClr val="tx1"/>
                        </a:solidFill>
                      </a:endParaRPr>
                    </a:p>
                  </a:txBody>
                  <a:tcPr marL="0" marR="161590" marT="39391" marB="131303">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700" cap="none" spc="0">
                          <a:solidFill>
                            <a:schemeClr val="tx1"/>
                          </a:solidFill>
                        </a:rPr>
                        <a:t>10</a:t>
                      </a:r>
                    </a:p>
                  </a:txBody>
                  <a:tcPr marL="0" marR="161590" marT="39391" marB="131303">
                    <a:lnL w="12700" cmpd="sng">
                      <a:noFill/>
                      <a:prstDash val="solid"/>
                    </a:lnL>
                    <a:lnR w="12700" cmpd="sng">
                      <a:noFill/>
                      <a:prstDash val="solid"/>
                    </a:lnR>
                    <a:lnT w="9525"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55235255"/>
                  </a:ext>
                </a:extLst>
              </a:tr>
            </a:tbl>
          </a:graphicData>
        </a:graphic>
      </p:graphicFrame>
    </p:spTree>
    <p:extLst>
      <p:ext uri="{BB962C8B-B14F-4D97-AF65-F5344CB8AC3E}">
        <p14:creationId xmlns:p14="http://schemas.microsoft.com/office/powerpoint/2010/main" val="40206994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232399" y="1641752"/>
            <a:ext cx="6140450" cy="1323439"/>
          </a:xfrm>
        </p:spPr>
        <p:txBody>
          <a:bodyPr vert="horz" lIns="91440" tIns="45720" rIns="91440" bIns="45720" rtlCol="0" anchor="t">
            <a:normAutofit/>
          </a:bodyPr>
          <a:lstStyle/>
          <a:p>
            <a:r>
              <a:rPr lang="en-US" sz="4000" kern="1200">
                <a:solidFill>
                  <a:schemeClr val="bg1"/>
                </a:solidFill>
                <a:latin typeface="+mj-lt"/>
                <a:ea typeface="+mj-ea"/>
                <a:cs typeface="+mj-cs"/>
              </a:rPr>
              <a:t>Inventory of IoT Kit (picture)</a:t>
            </a:r>
          </a:p>
        </p:txBody>
      </p:sp>
      <p:pic>
        <p:nvPicPr>
          <p:cNvPr id="6" name="Content Placeholder 5">
            <a:extLst>
              <a:ext uri="{FF2B5EF4-FFF2-40B4-BE49-F238E27FC236}">
                <a16:creationId xmlns:a16="http://schemas.microsoft.com/office/drawing/2014/main" id="{2E274D90-8BD3-0D15-E248-2770FD79DB7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1009556" y="1429488"/>
            <a:ext cx="3148198" cy="4579200"/>
          </a:xfrm>
          <a:prstGeom prst="rect">
            <a:avLst/>
          </a:prstGeom>
          <a:solidFill>
            <a:srgbClr val="000000"/>
          </a:solidFill>
        </p:spPr>
      </p:pic>
      <p:sp>
        <p:nvSpPr>
          <p:cNvPr id="4" name="Content Placeholder 3">
            <a:extLst>
              <a:ext uri="{FF2B5EF4-FFF2-40B4-BE49-F238E27FC236}">
                <a16:creationId xmlns:a16="http://schemas.microsoft.com/office/drawing/2014/main" id="{B50D409F-7514-4FB7-9A84-69224041D384}"/>
              </a:ext>
            </a:extLst>
          </p:cNvPr>
          <p:cNvSpPr>
            <a:spLocks noGrp="1"/>
          </p:cNvSpPr>
          <p:nvPr>
            <p:ph sz="half" idx="1"/>
          </p:nvPr>
        </p:nvSpPr>
        <p:spPr>
          <a:xfrm>
            <a:off x="5232400" y="3146400"/>
            <a:ext cx="6140450" cy="2454300"/>
          </a:xfrm>
        </p:spPr>
        <p:txBody>
          <a:bodyPr vert="horz" lIns="91440" tIns="45720" rIns="91440" bIns="45720" rtlCol="0">
            <a:normAutofit/>
          </a:bodyPr>
          <a:lstStyle/>
          <a:p>
            <a:r>
              <a:rPr lang="en-US" sz="1300">
                <a:solidFill>
                  <a:schemeClr val="bg1">
                    <a:alpha val="80000"/>
                  </a:schemeClr>
                </a:solidFill>
              </a:rPr>
              <a:t>UCTRONICS Kit</a:t>
            </a:r>
          </a:p>
          <a:p>
            <a:r>
              <a:rPr lang="en-US" sz="1300">
                <a:solidFill>
                  <a:schemeClr val="bg1">
                    <a:alpha val="80000"/>
                  </a:schemeClr>
                </a:solidFill>
              </a:rPr>
              <a:t>ESP32 (2) </a:t>
            </a:r>
          </a:p>
          <a:p>
            <a:r>
              <a:rPr lang="en-US" sz="1300">
                <a:solidFill>
                  <a:schemeClr val="bg1">
                    <a:alpha val="80000"/>
                  </a:schemeClr>
                </a:solidFill>
              </a:rPr>
              <a:t>LCD Modules (2)</a:t>
            </a:r>
          </a:p>
          <a:p>
            <a:r>
              <a:rPr lang="en-US" sz="1300">
                <a:solidFill>
                  <a:schemeClr val="bg1">
                    <a:alpha val="80000"/>
                  </a:schemeClr>
                </a:solidFill>
              </a:rPr>
              <a:t>Breadboards (3) </a:t>
            </a:r>
          </a:p>
          <a:p>
            <a:r>
              <a:rPr lang="en-US" sz="1300">
                <a:solidFill>
                  <a:schemeClr val="bg1">
                    <a:alpha val="80000"/>
                  </a:schemeClr>
                </a:solidFill>
              </a:rPr>
              <a:t>Mini Router  </a:t>
            </a:r>
          </a:p>
          <a:p>
            <a:r>
              <a:rPr lang="en-US" sz="1300">
                <a:solidFill>
                  <a:schemeClr val="bg1">
                    <a:alpha val="80000"/>
                  </a:schemeClr>
                </a:solidFill>
              </a:rPr>
              <a:t>Patch Cable  </a:t>
            </a:r>
          </a:p>
          <a:p>
            <a:r>
              <a:rPr lang="en-US" sz="1300">
                <a:solidFill>
                  <a:schemeClr val="bg1">
                    <a:alpha val="80000"/>
                  </a:schemeClr>
                </a:solidFill>
              </a:rPr>
              <a:t>Digital Multi Meter </a:t>
            </a:r>
          </a:p>
          <a:p>
            <a:r>
              <a:rPr lang="en-US" sz="1300">
                <a:solidFill>
                  <a:schemeClr val="bg1">
                    <a:alpha val="80000"/>
                  </a:schemeClr>
                </a:solidFill>
              </a:rPr>
              <a:t>USB to Micro USB (2)</a:t>
            </a:r>
          </a:p>
        </p:txBody>
      </p:sp>
    </p:spTree>
    <p:extLst>
      <p:ext uri="{BB962C8B-B14F-4D97-AF65-F5344CB8AC3E}">
        <p14:creationId xmlns:p14="http://schemas.microsoft.com/office/powerpoint/2010/main" val="7625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1100</Words>
  <Application>Microsoft Office PowerPoint</Application>
  <PresentationFormat>Widescreen</PresentationFormat>
  <Paragraphs>155</Paragraphs>
  <Slides>35</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Aharoni</vt:lpstr>
      <vt:lpstr>Algerian</vt:lpstr>
      <vt:lpstr>Amasis MT Pro Black</vt:lpstr>
      <vt:lpstr>Arial</vt:lpstr>
      <vt:lpstr>Arial Rounded MT Bold</vt:lpstr>
      <vt:lpstr>Calibri</vt:lpstr>
      <vt:lpstr>Calibri Light</vt:lpstr>
      <vt:lpstr>Tw Cen MT</vt:lpstr>
      <vt:lpstr>Office Theme</vt:lpstr>
      <vt:lpstr>The Process of Building an Intelligent Circuit of a Physical Home Security </vt:lpstr>
      <vt:lpstr>Introduction  In this project, an intelligent home security system has been built. This physical circuit was built in tinkercad and programmed in Arduino IDE. I was beginning with unassembled parts from the IoT Tech Core Kit.  I utilized LEDs, initialized the serial monitor, programmed LEDs, and sent messages to the serial monitor. You will notice each process I have taken to enhance this intelligent home security system. I was showing the basics of the Internet of Things (IoT),  computing, networking, and electronic devices that I have developed.   </vt:lpstr>
      <vt:lpstr>PowerPoint Presentation</vt:lpstr>
      <vt:lpstr>Rubric</vt:lpstr>
      <vt:lpstr>PowerPoint Presentation</vt:lpstr>
      <vt:lpstr>PowerPoint Presentation</vt:lpstr>
      <vt:lpstr>CEIS101 Module 3</vt:lpstr>
      <vt:lpstr>Rubric</vt:lpstr>
      <vt:lpstr>Inventory of IoT Kit (picture)</vt:lpstr>
      <vt:lpstr>Organization of Project Components (picture)</vt:lpstr>
      <vt:lpstr>Circuit with red LED on (picture)</vt:lpstr>
      <vt:lpstr>Serial         Monitor   (screenshot)</vt:lpstr>
      <vt:lpstr>CEIS101 Module 4</vt:lpstr>
      <vt:lpstr>Rubric</vt:lpstr>
      <vt:lpstr>Circuit of door  closed with Green LED ON (picture)</vt:lpstr>
      <vt:lpstr>Circuit  of door open with  Green LED OFF  (picture)</vt:lpstr>
      <vt:lpstr>Arduino Code (screenshot)</vt:lpstr>
      <vt:lpstr>Serial Monitor (screenshot)</vt:lpstr>
      <vt:lpstr>CEIS101 Module 5</vt:lpstr>
      <vt:lpstr>    Rubric</vt:lpstr>
      <vt:lpstr>Circuit  with green LED on (picture)</vt:lpstr>
      <vt:lpstr>Circuit with yellow LED on (picture)</vt:lpstr>
      <vt:lpstr>Circuit with red LED on (picture)</vt:lpstr>
      <vt:lpstr>  Arduino Code (screenshot)</vt:lpstr>
      <vt:lpstr>Plot of data (graph from Excel)</vt:lpstr>
      <vt:lpstr>       CEIS101 Module 6</vt:lpstr>
      <vt:lpstr>Rubric</vt:lpstr>
      <vt:lpstr>Circuit with automated LED off (picture)</vt:lpstr>
      <vt:lpstr>Circuit with automated LED on (picture)</vt:lpstr>
      <vt:lpstr>Arduino Code (screenshot)</vt:lpstr>
      <vt:lpstr>Serial Monitor (screenshot)</vt:lpstr>
      <vt:lpstr>Challenges</vt:lpstr>
      <vt:lpstr>Career Skills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Felicia Watson</dc:creator>
  <cp:lastModifiedBy>Watson, Felicia</cp:lastModifiedBy>
  <cp:revision>2</cp:revision>
  <dcterms:created xsi:type="dcterms:W3CDTF">2022-12-10T13:27:47Z</dcterms:created>
  <dcterms:modified xsi:type="dcterms:W3CDTF">2023-08-28T12:29:21Z</dcterms:modified>
</cp:coreProperties>
</file>