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1" r:id="rId5"/>
    <p:sldId id="293" r:id="rId6"/>
    <p:sldId id="294" r:id="rId7"/>
    <p:sldId id="295" r:id="rId8"/>
    <p:sldId id="256" r:id="rId9"/>
    <p:sldId id="298" r:id="rId10"/>
    <p:sldId id="257" r:id="rId11"/>
    <p:sldId id="258" r:id="rId12"/>
    <p:sldId id="261" r:id="rId13"/>
    <p:sldId id="299" r:id="rId14"/>
    <p:sldId id="262" r:id="rId15"/>
    <p:sldId id="263" r:id="rId16"/>
    <p:sldId id="264" r:id="rId17"/>
    <p:sldId id="265" r:id="rId18"/>
    <p:sldId id="267" r:id="rId19"/>
    <p:sldId id="266" r:id="rId20"/>
    <p:sldId id="268" r:id="rId21"/>
    <p:sldId id="269" r:id="rId22"/>
    <p:sldId id="270" r:id="rId23"/>
    <p:sldId id="271" r:id="rId24"/>
    <p:sldId id="273" r:id="rId25"/>
    <p:sldId id="272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809C9-F455-4C86-A426-30152A365CD0}" v="229" dt="2023-02-20T21:10:35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11DD4-AE02-4AB1-BE37-5AB6FD30DA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540F428-067E-45B9-AA69-E24C77DB2C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Objective Weather data downloaded</a:t>
          </a:r>
        </a:p>
      </dgm:t>
    </dgm:pt>
    <dgm:pt modelId="{97FA79F7-BA3D-4C2E-9963-1A601F496A8D}" type="parTrans" cxnId="{BE55C63F-8AB3-4928-B6B8-64F5D7E63CD3}">
      <dgm:prSet/>
      <dgm:spPr/>
      <dgm:t>
        <a:bodyPr/>
        <a:lstStyle/>
        <a:p>
          <a:endParaRPr lang="en-US"/>
        </a:p>
      </dgm:t>
    </dgm:pt>
    <dgm:pt modelId="{42BFC5A4-5A1B-4725-9056-D87296AF8F82}" type="sibTrans" cxnId="{BE55C63F-8AB3-4928-B6B8-64F5D7E63CD3}">
      <dgm:prSet/>
      <dgm:spPr/>
      <dgm:t>
        <a:bodyPr/>
        <a:lstStyle/>
        <a:p>
          <a:endParaRPr lang="en-US"/>
        </a:p>
      </dgm:t>
    </dgm:pt>
    <dgm:pt modelId="{F08FB4AC-7275-4369-AB0B-3CD64BB1F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working program solution that uses decisions and iteration with logical and relational expressions.</a:t>
          </a:r>
        </a:p>
      </dgm:t>
    </dgm:pt>
    <dgm:pt modelId="{AD16AE50-9EBC-4F14-B929-4AD9E94739EF}" type="parTrans" cxnId="{73CA2167-A84C-412A-9147-B489ED87C897}">
      <dgm:prSet/>
      <dgm:spPr/>
      <dgm:t>
        <a:bodyPr/>
        <a:lstStyle/>
        <a:p>
          <a:endParaRPr lang="en-US"/>
        </a:p>
      </dgm:t>
    </dgm:pt>
    <dgm:pt modelId="{D775F3AF-0F00-4EDD-B1E1-C82DA0236A3C}" type="sibTrans" cxnId="{73CA2167-A84C-412A-9147-B489ED87C897}">
      <dgm:prSet/>
      <dgm:spPr/>
      <dgm:t>
        <a:bodyPr/>
        <a:lstStyle/>
        <a:p>
          <a:endParaRPr lang="en-US"/>
        </a:p>
      </dgm:t>
    </dgm:pt>
    <dgm:pt modelId="{F9DA8743-46B3-4E58-B0C8-56793459E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Produce a data analytics-based IoT system.</a:t>
          </a:r>
        </a:p>
      </dgm:t>
    </dgm:pt>
    <dgm:pt modelId="{7728074E-086B-4521-967D-3ED3C003E151}" type="parTrans" cxnId="{251693C5-E254-4562-A987-DE1F584147C9}">
      <dgm:prSet/>
      <dgm:spPr/>
      <dgm:t>
        <a:bodyPr/>
        <a:lstStyle/>
        <a:p>
          <a:endParaRPr lang="en-US"/>
        </a:p>
      </dgm:t>
    </dgm:pt>
    <dgm:pt modelId="{4F3B59EA-C1B4-42FB-8DEA-320C43DE0558}" type="sibTrans" cxnId="{251693C5-E254-4562-A987-DE1F584147C9}">
      <dgm:prSet/>
      <dgm:spPr/>
      <dgm:t>
        <a:bodyPr/>
        <a:lstStyle/>
        <a:p>
          <a:endParaRPr lang="en-US"/>
        </a:p>
      </dgm:t>
    </dgm:pt>
    <dgm:pt modelId="{88BAAA6C-EC34-4330-9CD5-35E7217BBA51}" type="pres">
      <dgm:prSet presAssocID="{F4B11DD4-AE02-4AB1-BE37-5AB6FD30DAFB}" presName="root" presStyleCnt="0">
        <dgm:presLayoutVars>
          <dgm:dir/>
          <dgm:resizeHandles val="exact"/>
        </dgm:presLayoutVars>
      </dgm:prSet>
      <dgm:spPr/>
    </dgm:pt>
    <dgm:pt modelId="{001F35C6-98B0-409C-9A60-807BAC4E625C}" type="pres">
      <dgm:prSet presAssocID="{3540F428-067E-45B9-AA69-E24C77DB2CFA}" presName="compNode" presStyleCnt="0"/>
      <dgm:spPr/>
    </dgm:pt>
    <dgm:pt modelId="{2DFA5116-57CA-4BA3-BAFE-14242FAC0E42}" type="pres">
      <dgm:prSet presAssocID="{3540F428-067E-45B9-AA69-E24C77DB2CFA}" presName="bgRect" presStyleLbl="bgShp" presStyleIdx="0" presStyleCnt="3" custLinFactNeighborX="800"/>
      <dgm:spPr/>
    </dgm:pt>
    <dgm:pt modelId="{DD20A883-830F-4B40-A3CA-7019742F5DA4}" type="pres">
      <dgm:prSet presAssocID="{3540F428-067E-45B9-AA69-E24C77DB2C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C1859B3-2D7D-4767-A16C-C5981C931386}" type="pres">
      <dgm:prSet presAssocID="{3540F428-067E-45B9-AA69-E24C77DB2CFA}" presName="spaceRect" presStyleCnt="0"/>
      <dgm:spPr/>
    </dgm:pt>
    <dgm:pt modelId="{C60AEA23-B900-4741-8CF7-564C4DC3D161}" type="pres">
      <dgm:prSet presAssocID="{3540F428-067E-45B9-AA69-E24C77DB2CFA}" presName="parTx" presStyleLbl="revTx" presStyleIdx="0" presStyleCnt="3">
        <dgm:presLayoutVars>
          <dgm:chMax val="0"/>
          <dgm:chPref val="0"/>
        </dgm:presLayoutVars>
      </dgm:prSet>
      <dgm:spPr/>
    </dgm:pt>
    <dgm:pt modelId="{9C072C8E-C739-471C-96DE-C08530385546}" type="pres">
      <dgm:prSet presAssocID="{42BFC5A4-5A1B-4725-9056-D87296AF8F82}" presName="sibTrans" presStyleCnt="0"/>
      <dgm:spPr/>
    </dgm:pt>
    <dgm:pt modelId="{94BD57D2-2AFE-41AF-A416-9FC2059FFFA9}" type="pres">
      <dgm:prSet presAssocID="{F08FB4AC-7275-4369-AB0B-3CD64BB1F399}" presName="compNode" presStyleCnt="0"/>
      <dgm:spPr/>
    </dgm:pt>
    <dgm:pt modelId="{24157E9E-63F4-498D-B1D4-13977762647E}" type="pres">
      <dgm:prSet presAssocID="{F08FB4AC-7275-4369-AB0B-3CD64BB1F399}" presName="bgRect" presStyleLbl="bgShp" presStyleIdx="1" presStyleCnt="3"/>
      <dgm:spPr/>
    </dgm:pt>
    <dgm:pt modelId="{D8D5D101-E2BE-49D9-96D0-CAE5F879A347}" type="pres">
      <dgm:prSet presAssocID="{F08FB4AC-7275-4369-AB0B-3CD64BB1F3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1BD0999-3B6B-48B0-9F2A-6A33E847B587}" type="pres">
      <dgm:prSet presAssocID="{F08FB4AC-7275-4369-AB0B-3CD64BB1F399}" presName="spaceRect" presStyleCnt="0"/>
      <dgm:spPr/>
    </dgm:pt>
    <dgm:pt modelId="{C04F7791-3E3D-45E0-9168-F1AA0BC21386}" type="pres">
      <dgm:prSet presAssocID="{F08FB4AC-7275-4369-AB0B-3CD64BB1F399}" presName="parTx" presStyleLbl="revTx" presStyleIdx="1" presStyleCnt="3">
        <dgm:presLayoutVars>
          <dgm:chMax val="0"/>
          <dgm:chPref val="0"/>
        </dgm:presLayoutVars>
      </dgm:prSet>
      <dgm:spPr/>
    </dgm:pt>
    <dgm:pt modelId="{BBCDCDB9-EDC2-4902-9778-D9D217914A15}" type="pres">
      <dgm:prSet presAssocID="{D775F3AF-0F00-4EDD-B1E1-C82DA0236A3C}" presName="sibTrans" presStyleCnt="0"/>
      <dgm:spPr/>
    </dgm:pt>
    <dgm:pt modelId="{56C04471-321C-4B2A-9D38-95FC484118F0}" type="pres">
      <dgm:prSet presAssocID="{F9DA8743-46B3-4E58-B0C8-56793459E70C}" presName="compNode" presStyleCnt="0"/>
      <dgm:spPr/>
    </dgm:pt>
    <dgm:pt modelId="{68D5C8DB-6D9C-43A0-9C1F-1A189FF80D04}" type="pres">
      <dgm:prSet presAssocID="{F9DA8743-46B3-4E58-B0C8-56793459E70C}" presName="bgRect" presStyleLbl="bgShp" presStyleIdx="2" presStyleCnt="3"/>
      <dgm:spPr/>
    </dgm:pt>
    <dgm:pt modelId="{98AD315B-BDDC-4E32-BD04-4DA3ACC9E4C4}" type="pres">
      <dgm:prSet presAssocID="{F9DA8743-46B3-4E58-B0C8-56793459E7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E8CE23B-7DE5-495B-8DA5-3FCD1A43DA15}" type="pres">
      <dgm:prSet presAssocID="{F9DA8743-46B3-4E58-B0C8-56793459E70C}" presName="spaceRect" presStyleCnt="0"/>
      <dgm:spPr/>
    </dgm:pt>
    <dgm:pt modelId="{C9948AB0-FD93-4A8C-A423-E6666F70540B}" type="pres">
      <dgm:prSet presAssocID="{F9DA8743-46B3-4E58-B0C8-56793459E7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DC06D19-3C20-44ED-BFB1-D79E12F005B1}" type="presOf" srcId="{F08FB4AC-7275-4369-AB0B-3CD64BB1F399}" destId="{C04F7791-3E3D-45E0-9168-F1AA0BC21386}" srcOrd="0" destOrd="0" presId="urn:microsoft.com/office/officeart/2018/2/layout/IconVerticalSolidList"/>
    <dgm:cxn modelId="{166AAA1C-0FD0-47D2-A006-506EB11CA790}" type="presOf" srcId="{F4B11DD4-AE02-4AB1-BE37-5AB6FD30DAFB}" destId="{88BAAA6C-EC34-4330-9CD5-35E7217BBA51}" srcOrd="0" destOrd="0" presId="urn:microsoft.com/office/officeart/2018/2/layout/IconVerticalSolidList"/>
    <dgm:cxn modelId="{BE55C63F-8AB3-4928-B6B8-64F5D7E63CD3}" srcId="{F4B11DD4-AE02-4AB1-BE37-5AB6FD30DAFB}" destId="{3540F428-067E-45B9-AA69-E24C77DB2CFA}" srcOrd="0" destOrd="0" parTransId="{97FA79F7-BA3D-4C2E-9963-1A601F496A8D}" sibTransId="{42BFC5A4-5A1B-4725-9056-D87296AF8F82}"/>
    <dgm:cxn modelId="{73CA2167-A84C-412A-9147-B489ED87C897}" srcId="{F4B11DD4-AE02-4AB1-BE37-5AB6FD30DAFB}" destId="{F08FB4AC-7275-4369-AB0B-3CD64BB1F399}" srcOrd="1" destOrd="0" parTransId="{AD16AE50-9EBC-4F14-B929-4AD9E94739EF}" sibTransId="{D775F3AF-0F00-4EDD-B1E1-C82DA0236A3C}"/>
    <dgm:cxn modelId="{55B29172-D1A0-4808-87DB-9C4DEE2A3222}" type="presOf" srcId="{F9DA8743-46B3-4E58-B0C8-56793459E70C}" destId="{C9948AB0-FD93-4A8C-A423-E6666F70540B}" srcOrd="0" destOrd="0" presId="urn:microsoft.com/office/officeart/2018/2/layout/IconVerticalSolidList"/>
    <dgm:cxn modelId="{E151558A-4D4C-4AB4-BD52-07B5C7B745CE}" type="presOf" srcId="{3540F428-067E-45B9-AA69-E24C77DB2CFA}" destId="{C60AEA23-B900-4741-8CF7-564C4DC3D161}" srcOrd="0" destOrd="0" presId="urn:microsoft.com/office/officeart/2018/2/layout/IconVerticalSolidList"/>
    <dgm:cxn modelId="{251693C5-E254-4562-A987-DE1F584147C9}" srcId="{F4B11DD4-AE02-4AB1-BE37-5AB6FD30DAFB}" destId="{F9DA8743-46B3-4E58-B0C8-56793459E70C}" srcOrd="2" destOrd="0" parTransId="{7728074E-086B-4521-967D-3ED3C003E151}" sibTransId="{4F3B59EA-C1B4-42FB-8DEA-320C43DE0558}"/>
    <dgm:cxn modelId="{3722197E-A453-4960-992A-A511BF83C9F9}" type="presParOf" srcId="{88BAAA6C-EC34-4330-9CD5-35E7217BBA51}" destId="{001F35C6-98B0-409C-9A60-807BAC4E625C}" srcOrd="0" destOrd="0" presId="urn:microsoft.com/office/officeart/2018/2/layout/IconVerticalSolidList"/>
    <dgm:cxn modelId="{D63CCE94-C862-43FE-86B3-2E68DD7C3797}" type="presParOf" srcId="{001F35C6-98B0-409C-9A60-807BAC4E625C}" destId="{2DFA5116-57CA-4BA3-BAFE-14242FAC0E42}" srcOrd="0" destOrd="0" presId="urn:microsoft.com/office/officeart/2018/2/layout/IconVerticalSolidList"/>
    <dgm:cxn modelId="{333B7FD4-1029-4D58-9309-709C86300937}" type="presParOf" srcId="{001F35C6-98B0-409C-9A60-807BAC4E625C}" destId="{DD20A883-830F-4B40-A3CA-7019742F5DA4}" srcOrd="1" destOrd="0" presId="urn:microsoft.com/office/officeart/2018/2/layout/IconVerticalSolidList"/>
    <dgm:cxn modelId="{1118B9F7-7B02-449D-B14B-6D0C0D972BB1}" type="presParOf" srcId="{001F35C6-98B0-409C-9A60-807BAC4E625C}" destId="{5C1859B3-2D7D-4767-A16C-C5981C931386}" srcOrd="2" destOrd="0" presId="urn:microsoft.com/office/officeart/2018/2/layout/IconVerticalSolidList"/>
    <dgm:cxn modelId="{9419E905-B689-4DB9-8914-8E1324E57DF5}" type="presParOf" srcId="{001F35C6-98B0-409C-9A60-807BAC4E625C}" destId="{C60AEA23-B900-4741-8CF7-564C4DC3D161}" srcOrd="3" destOrd="0" presId="urn:microsoft.com/office/officeart/2018/2/layout/IconVerticalSolidList"/>
    <dgm:cxn modelId="{55C69256-CC64-449A-B92C-2636C20460C2}" type="presParOf" srcId="{88BAAA6C-EC34-4330-9CD5-35E7217BBA51}" destId="{9C072C8E-C739-471C-96DE-C08530385546}" srcOrd="1" destOrd="0" presId="urn:microsoft.com/office/officeart/2018/2/layout/IconVerticalSolidList"/>
    <dgm:cxn modelId="{D5912536-2052-44A7-96ED-214C7C311F28}" type="presParOf" srcId="{88BAAA6C-EC34-4330-9CD5-35E7217BBA51}" destId="{94BD57D2-2AFE-41AF-A416-9FC2059FFFA9}" srcOrd="2" destOrd="0" presId="urn:microsoft.com/office/officeart/2018/2/layout/IconVerticalSolidList"/>
    <dgm:cxn modelId="{559D59D8-2E56-4397-86DF-D5F0BC85F1EC}" type="presParOf" srcId="{94BD57D2-2AFE-41AF-A416-9FC2059FFFA9}" destId="{24157E9E-63F4-498D-B1D4-13977762647E}" srcOrd="0" destOrd="0" presId="urn:microsoft.com/office/officeart/2018/2/layout/IconVerticalSolidList"/>
    <dgm:cxn modelId="{863AAEE3-1CB8-42E1-A772-B1691ED713FB}" type="presParOf" srcId="{94BD57D2-2AFE-41AF-A416-9FC2059FFFA9}" destId="{D8D5D101-E2BE-49D9-96D0-CAE5F879A347}" srcOrd="1" destOrd="0" presId="urn:microsoft.com/office/officeart/2018/2/layout/IconVerticalSolidList"/>
    <dgm:cxn modelId="{C3F25BA4-EDE4-4CD4-B5BF-BF1E0E58C4AB}" type="presParOf" srcId="{94BD57D2-2AFE-41AF-A416-9FC2059FFFA9}" destId="{41BD0999-3B6B-48B0-9F2A-6A33E847B587}" srcOrd="2" destOrd="0" presId="urn:microsoft.com/office/officeart/2018/2/layout/IconVerticalSolidList"/>
    <dgm:cxn modelId="{B09A3F97-6044-448F-A3EB-9924BE2E5713}" type="presParOf" srcId="{94BD57D2-2AFE-41AF-A416-9FC2059FFFA9}" destId="{C04F7791-3E3D-45E0-9168-F1AA0BC21386}" srcOrd="3" destOrd="0" presId="urn:microsoft.com/office/officeart/2018/2/layout/IconVerticalSolidList"/>
    <dgm:cxn modelId="{F7DF2EC8-17ED-4B11-B601-9B26C84EF190}" type="presParOf" srcId="{88BAAA6C-EC34-4330-9CD5-35E7217BBA51}" destId="{BBCDCDB9-EDC2-4902-9778-D9D217914A15}" srcOrd="3" destOrd="0" presId="urn:microsoft.com/office/officeart/2018/2/layout/IconVerticalSolidList"/>
    <dgm:cxn modelId="{A3D6A06A-86C4-4674-AE29-A3C358A3F1FC}" type="presParOf" srcId="{88BAAA6C-EC34-4330-9CD5-35E7217BBA51}" destId="{56C04471-321C-4B2A-9D38-95FC484118F0}" srcOrd="4" destOrd="0" presId="urn:microsoft.com/office/officeart/2018/2/layout/IconVerticalSolidList"/>
    <dgm:cxn modelId="{1A36E7F6-94BE-4108-8E1A-FFBB9EDB3CBA}" type="presParOf" srcId="{56C04471-321C-4B2A-9D38-95FC484118F0}" destId="{68D5C8DB-6D9C-43A0-9C1F-1A189FF80D04}" srcOrd="0" destOrd="0" presId="urn:microsoft.com/office/officeart/2018/2/layout/IconVerticalSolidList"/>
    <dgm:cxn modelId="{B3C5DAB1-7733-479E-85AE-B77CE5C4178B}" type="presParOf" srcId="{56C04471-321C-4B2A-9D38-95FC484118F0}" destId="{98AD315B-BDDC-4E32-BD04-4DA3ACC9E4C4}" srcOrd="1" destOrd="0" presId="urn:microsoft.com/office/officeart/2018/2/layout/IconVerticalSolidList"/>
    <dgm:cxn modelId="{B101DC23-D9F7-4A9C-89D2-4C4667564314}" type="presParOf" srcId="{56C04471-321C-4B2A-9D38-95FC484118F0}" destId="{6E8CE23B-7DE5-495B-8DA5-3FCD1A43DA15}" srcOrd="2" destOrd="0" presId="urn:microsoft.com/office/officeart/2018/2/layout/IconVerticalSolidList"/>
    <dgm:cxn modelId="{B4BBBE3F-53DB-4E77-86F6-3D17F1A0DCF9}" type="presParOf" srcId="{56C04471-321C-4B2A-9D38-95FC484118F0}" destId="{C9948AB0-FD93-4A8C-A423-E6666F7054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5116-57CA-4BA3-BAFE-14242FAC0E42}">
      <dsp:nvSpPr>
        <dsp:cNvPr id="0" name=""/>
        <dsp:cNvSpPr/>
      </dsp:nvSpPr>
      <dsp:spPr>
        <a:xfrm>
          <a:off x="0" y="507"/>
          <a:ext cx="5442856" cy="11866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0A883-830F-4B40-A3CA-7019742F5DA4}">
      <dsp:nvSpPr>
        <dsp:cNvPr id="0" name=""/>
        <dsp:cNvSpPr/>
      </dsp:nvSpPr>
      <dsp:spPr>
        <a:xfrm>
          <a:off x="358967" y="267507"/>
          <a:ext cx="652668" cy="652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AEA23-B900-4741-8CF7-564C4DC3D161}">
      <dsp:nvSpPr>
        <dsp:cNvPr id="0" name=""/>
        <dsp:cNvSpPr/>
      </dsp:nvSpPr>
      <dsp:spPr>
        <a:xfrm>
          <a:off x="1370604" y="507"/>
          <a:ext cx="4072251" cy="11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89" tIns="125589" rIns="125589" bIns="1255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Objective Weather data downloaded</a:t>
          </a:r>
        </a:p>
      </dsp:txBody>
      <dsp:txXfrm>
        <a:off x="1370604" y="507"/>
        <a:ext cx="4072251" cy="1186670"/>
      </dsp:txXfrm>
    </dsp:sp>
    <dsp:sp modelId="{24157E9E-63F4-498D-B1D4-13977762647E}">
      <dsp:nvSpPr>
        <dsp:cNvPr id="0" name=""/>
        <dsp:cNvSpPr/>
      </dsp:nvSpPr>
      <dsp:spPr>
        <a:xfrm>
          <a:off x="0" y="1483845"/>
          <a:ext cx="5442856" cy="11866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5D101-E2BE-49D9-96D0-CAE5F879A347}">
      <dsp:nvSpPr>
        <dsp:cNvPr id="0" name=""/>
        <dsp:cNvSpPr/>
      </dsp:nvSpPr>
      <dsp:spPr>
        <a:xfrm>
          <a:off x="358967" y="1750846"/>
          <a:ext cx="652668" cy="652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F7791-3E3D-45E0-9168-F1AA0BC21386}">
      <dsp:nvSpPr>
        <dsp:cNvPr id="0" name=""/>
        <dsp:cNvSpPr/>
      </dsp:nvSpPr>
      <dsp:spPr>
        <a:xfrm>
          <a:off x="1370604" y="1483845"/>
          <a:ext cx="4072251" cy="11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89" tIns="125589" rIns="125589" bIns="1255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working program solution that uses decisions and iteration with logical and relational expressions.</a:t>
          </a:r>
        </a:p>
      </dsp:txBody>
      <dsp:txXfrm>
        <a:off x="1370604" y="1483845"/>
        <a:ext cx="4072251" cy="1186670"/>
      </dsp:txXfrm>
    </dsp:sp>
    <dsp:sp modelId="{68D5C8DB-6D9C-43A0-9C1F-1A189FF80D04}">
      <dsp:nvSpPr>
        <dsp:cNvPr id="0" name=""/>
        <dsp:cNvSpPr/>
      </dsp:nvSpPr>
      <dsp:spPr>
        <a:xfrm>
          <a:off x="0" y="2967183"/>
          <a:ext cx="5442856" cy="11866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315B-BDDC-4E32-BD04-4DA3ACC9E4C4}">
      <dsp:nvSpPr>
        <dsp:cNvPr id="0" name=""/>
        <dsp:cNvSpPr/>
      </dsp:nvSpPr>
      <dsp:spPr>
        <a:xfrm>
          <a:off x="358967" y="3234184"/>
          <a:ext cx="652668" cy="652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48AB0-FD93-4A8C-A423-E6666F70540B}">
      <dsp:nvSpPr>
        <dsp:cNvPr id="0" name=""/>
        <dsp:cNvSpPr/>
      </dsp:nvSpPr>
      <dsp:spPr>
        <a:xfrm>
          <a:off x="1370604" y="2967183"/>
          <a:ext cx="4072251" cy="11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89" tIns="125589" rIns="125589" bIns="1255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Produce a data analytics-based IoT system.</a:t>
          </a:r>
        </a:p>
      </dsp:txBody>
      <dsp:txXfrm>
        <a:off x="1370604" y="2967183"/>
        <a:ext cx="4072251" cy="118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1738-97F6-1A4D-C0EB-23CDDC873FD5}"/>
              </a:ext>
            </a:extLst>
          </p:cNvPr>
          <p:cNvSpPr txBox="1"/>
          <p:nvPr/>
        </p:nvSpPr>
        <p:spPr>
          <a:xfrm>
            <a:off x="471055" y="387927"/>
            <a:ext cx="408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CEIS110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930C3-5F49-4D9A-2999-24BF091F209A}"/>
              </a:ext>
            </a:extLst>
          </p:cNvPr>
          <p:cNvSpPr txBox="1"/>
          <p:nvPr/>
        </p:nvSpPr>
        <p:spPr>
          <a:xfrm>
            <a:off x="1634836" y="2576615"/>
            <a:ext cx="1055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 Narrow" panose="020B0606020202030204" pitchFamily="34" charset="0"/>
              </a:rPr>
              <a:t>Programming with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878DB-6AD9-3F8A-334E-BDA4CA6DDF94}"/>
              </a:ext>
            </a:extLst>
          </p:cNvPr>
          <p:cNvSpPr txBox="1"/>
          <p:nvPr/>
        </p:nvSpPr>
        <p:spPr>
          <a:xfrm>
            <a:off x="8104908" y="5805054"/>
            <a:ext cx="444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Felicia Watson</a:t>
            </a:r>
          </a:p>
        </p:txBody>
      </p:sp>
    </p:spTree>
    <p:extLst>
      <p:ext uri="{BB962C8B-B14F-4D97-AF65-F5344CB8AC3E}">
        <p14:creationId xmlns:p14="http://schemas.microsoft.com/office/powerpoint/2010/main" val="410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C793DF-F6D4-9B50-D00A-9CB1DFFB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83" r="5730" b="-1"/>
          <a:stretch/>
        </p:blipFill>
        <p:spPr>
          <a:xfrm>
            <a:off x="20" y="10"/>
            <a:ext cx="6176054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454423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83049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0DE1FD0F-E554-DED3-2FC7-283A65945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91826"/>
              </p:ext>
            </p:extLst>
          </p:nvPr>
        </p:nvGraphicFramePr>
        <p:xfrm>
          <a:off x="5910943" y="2022601"/>
          <a:ext cx="5442856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3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34523"/>
              </p:ext>
            </p:extLst>
          </p:nvPr>
        </p:nvGraphicFramePr>
        <p:xfrm>
          <a:off x="716280" y="1220867"/>
          <a:ext cx="6436549" cy="441626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11172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536892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1188485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669038">
                <a:tc>
                  <a:txBody>
                    <a:bodyPr/>
                    <a:lstStyle/>
                    <a:p>
                      <a:r>
                        <a:rPr lang="en-US" sz="2200" b="1" cap="none" spc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98942" marR="70673" marT="141346" marB="1413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cap="none" spc="0">
                          <a:solidFill>
                            <a:schemeClr val="bg1"/>
                          </a:solidFill>
                        </a:rPr>
                        <a:t>Requirement(s)</a:t>
                      </a:r>
                    </a:p>
                  </a:txBody>
                  <a:tcPr marL="98942" marR="70673" marT="141346" marB="1413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cap="none" spc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marL="98942" marR="70673" marT="141346" marB="1413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249077"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Screenshot of code in Spyder with your name, date, and zip code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1249077"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Execution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Screenshot of Python</a:t>
                      </a:r>
                      <a:r>
                        <a:rPr lang="en-US" sz="1900" cap="none" spc="0" baseline="0">
                          <a:solidFill>
                            <a:schemeClr val="tx1"/>
                          </a:solidFill>
                        </a:rPr>
                        <a:t> console showing program ran successfully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249077"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Database file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Screenshot from</a:t>
                      </a:r>
                      <a:r>
                        <a:rPr lang="en-US" sz="1900" cap="none" spc="0" baseline="0">
                          <a:solidFill>
                            <a:schemeClr val="tx1"/>
                          </a:solidFill>
                        </a:rPr>
                        <a:t> Windows Explorer showing database file was created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8942" marR="70673" marT="203115" marB="1413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03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3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BuildWeatherDb.py Code (Screenshot)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5B5A5A6-83F1-9587-C72A-28DD576563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016" r="-4" b="-4"/>
          <a:stretch/>
        </p:blipFill>
        <p:spPr>
          <a:xfrm>
            <a:off x="889237" y="1429488"/>
            <a:ext cx="5152550" cy="4579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1824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Screenshot of code in Spyder</a:t>
            </a:r>
          </a:p>
          <a:p>
            <a:pPr marL="2286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With my name and date  in the comments</a:t>
            </a:r>
          </a:p>
          <a:p>
            <a:pPr marL="2286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With my zip code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18FF809-7ECA-D3E7-A1B1-A45385198B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Python Console</a:t>
            </a:r>
            <a:br>
              <a:rPr lang="en-US" sz="2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4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Screenshot of program output in Python console showing program executed  successfully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99F1DE-F33D-CAD0-327D-3EE84A97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2038932"/>
            <a:ext cx="4369112" cy="16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Weather.db</a:t>
            </a:r>
            <a:r>
              <a:rPr lang="en-US" sz="3700" b="1" dirty="0">
                <a:solidFill>
                  <a:schemeClr val="bg1"/>
                </a:solidFill>
                <a:latin typeface="Arial Narrow" panose="020B0606020202030204" pitchFamily="34" charset="0"/>
              </a:rPr>
              <a:t> File</a:t>
            </a:r>
            <a:br>
              <a:rPr lang="en-US" sz="37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7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(Screenshot)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A5841-508D-A046-4E11-36B7266BE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49" b="-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6" name="Group 19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21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201" y="4669978"/>
            <a:ext cx="5692774" cy="11737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Screenshot of Windows Explorer showing database file </a:t>
            </a:r>
            <a:r>
              <a:rPr lang="en-US" sz="2400" b="1" dirty="0" err="1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Weather.db</a:t>
            </a:r>
            <a:r>
              <a:rPr lang="en-US" sz="2400" b="1" dirty="0">
                <a:solidFill>
                  <a:schemeClr val="bg1">
                    <a:alpha val="80000"/>
                  </a:schemeClr>
                </a:solidFill>
                <a:latin typeface="Arial Narrow" panose="020B0606020202030204" pitchFamily="34" charset="0"/>
              </a:rPr>
              <a:t> was created</a:t>
            </a:r>
          </a:p>
          <a:p>
            <a:endParaRPr lang="en-US" sz="24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Module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36600"/>
                </a:solidFill>
              </a:rPr>
              <a:t>Querying the database with SQL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Top view of cubes connected with black lines">
            <a:extLst>
              <a:ext uri="{FF2B5EF4-FFF2-40B4-BE49-F238E27FC236}">
                <a16:creationId xmlns:a16="http://schemas.microsoft.com/office/drawing/2014/main" id="{F71434D2-E269-C5F9-9170-44BA1748D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5" r="3753"/>
          <a:stretch/>
        </p:blipFill>
        <p:spPr>
          <a:xfrm>
            <a:off x="-2" y="10"/>
            <a:ext cx="7550351" cy="685799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7373E6-4724-4F6F-B078-E82B0AE8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34D10-3BC3-56DA-9F6D-1D1EA8C2FD34}"/>
              </a:ext>
            </a:extLst>
          </p:cNvPr>
          <p:cNvSpPr txBox="1"/>
          <p:nvPr/>
        </p:nvSpPr>
        <p:spPr>
          <a:xfrm>
            <a:off x="7989259" y="2399100"/>
            <a:ext cx="3507415" cy="3645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+mj-lt"/>
              </a:rPr>
              <a:t>Objective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Develop and test a program requiring a modular design.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Produce a data analytics-based IoT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92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0" y="891539"/>
            <a:ext cx="9947859" cy="1344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7939516E-298E-4053-959C-C609EE3BE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14633"/>
              </p:ext>
            </p:extLst>
          </p:nvPr>
        </p:nvGraphicFramePr>
        <p:xfrm>
          <a:off x="1349530" y="2666464"/>
          <a:ext cx="9947860" cy="304132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110181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450677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1330904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564679">
                <a:tc>
                  <a:txBody>
                    <a:bodyPr/>
                    <a:lstStyle/>
                    <a:p>
                      <a:r>
                        <a:rPr lang="en-US" sz="1700" b="1" cap="all" spc="6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marL="150993" marR="150993" marT="128336" marB="12833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 dirty="0">
                          <a:solidFill>
                            <a:schemeClr val="tx1"/>
                          </a:solidFill>
                        </a:rPr>
                        <a:t>Requirement(s)</a:t>
                      </a:r>
                    </a:p>
                  </a:txBody>
                  <a:tcPr marL="150993" marR="150993" marT="128336" marB="12833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marL="150993" marR="150993" marT="128336" marB="12833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939626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Query to retrieve all columns</a:t>
                      </a:r>
                      <a:r>
                        <a:rPr lang="en-US" sz="2200" cap="none" spc="0" baseline="0">
                          <a:solidFill>
                            <a:schemeClr val="tx1"/>
                          </a:solidFill>
                        </a:rPr>
                        <a:t> and rows</a:t>
                      </a:r>
                      <a:endParaRPr lang="en-US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0993" marR="150993" marT="75496" marB="1283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Screenshot of query and results</a:t>
                      </a: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939626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Query to retrieve lowest</a:t>
                      </a:r>
                      <a:r>
                        <a:rPr lang="en-US" sz="2200" cap="none" spc="0" baseline="0">
                          <a:solidFill>
                            <a:schemeClr val="tx1"/>
                          </a:solidFill>
                        </a:rPr>
                        <a:t> and highest temperature</a:t>
                      </a:r>
                      <a:endParaRPr lang="en-US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Screenshot of query</a:t>
                      </a:r>
                      <a:r>
                        <a:rPr lang="en-US" sz="2200" cap="none" spc="0" baseline="0">
                          <a:solidFill>
                            <a:schemeClr val="tx1"/>
                          </a:solidFill>
                        </a:rPr>
                        <a:t> and results</a:t>
                      </a:r>
                      <a:endParaRPr lang="en-US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3784"/>
                  </a:ext>
                </a:extLst>
              </a:tr>
              <a:tr h="597396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Query to find all Clear days</a:t>
                      </a:r>
                    </a:p>
                  </a:txBody>
                  <a:tcPr marL="150993" marR="150993" marT="75496" marB="12833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Screenshot of query and results</a:t>
                      </a: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50993" marR="150993" marT="75496" marB="1283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56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61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24" y="38051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Query to retrieve all columns and all rows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1853" y="5826784"/>
            <a:ext cx="6573077" cy="8109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    Screenshot of SQL query command and results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F2E593A-9849-7C86-B7FA-8487F4F2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34" y="978956"/>
            <a:ext cx="6274296" cy="40519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EB22C7-511C-E5EB-B13D-76A8E2E22AE9}"/>
              </a:ext>
            </a:extLst>
          </p:cNvPr>
          <p:cNvCxnSpPr/>
          <p:nvPr/>
        </p:nvCxnSpPr>
        <p:spPr>
          <a:xfrm flipV="1">
            <a:off x="1020417" y="4651513"/>
            <a:ext cx="1341727" cy="117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4A6B48-7758-63EB-C88F-13E9D3541E92}"/>
              </a:ext>
            </a:extLst>
          </p:cNvPr>
          <p:cNvCxnSpPr>
            <a:cxnSpLocks/>
          </p:cNvCxnSpPr>
          <p:nvPr/>
        </p:nvCxnSpPr>
        <p:spPr>
          <a:xfrm flipV="1">
            <a:off x="2159521" y="4041913"/>
            <a:ext cx="1925440" cy="1784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705AF-D9C6-7553-D8BD-15ACA19127BD}"/>
              </a:ext>
            </a:extLst>
          </p:cNvPr>
          <p:cNvCxnSpPr/>
          <p:nvPr/>
        </p:nvCxnSpPr>
        <p:spPr>
          <a:xfrm flipV="1">
            <a:off x="2570922" y="5454974"/>
            <a:ext cx="1414468" cy="136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4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2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4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Query to retrieve lowest and highest temperatures</a:t>
            </a:r>
            <a:br>
              <a:rPr lang="en-US" sz="2200" b="1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(Screenshot</a:t>
            </a:r>
            <a:r>
              <a:rPr lang="en-US" sz="2200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)</a:t>
            </a:r>
            <a:endParaRPr lang="en-US" sz="22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B8754A6-ACFE-C1C8-B071-13FE172172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703" r="2" b="2"/>
          <a:stretch/>
        </p:blipFill>
        <p:spPr>
          <a:xfrm>
            <a:off x="3892827" y="1178718"/>
            <a:ext cx="7848600" cy="450056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5679281"/>
            <a:ext cx="7188199" cy="88054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2000" b="1" dirty="0"/>
              <a:t>Screenshot of SQL query command and results</a:t>
            </a:r>
          </a:p>
        </p:txBody>
      </p:sp>
    </p:spTree>
    <p:extLst>
      <p:ext uri="{BB962C8B-B14F-4D97-AF65-F5344CB8AC3E}">
        <p14:creationId xmlns:p14="http://schemas.microsoft.com/office/powerpoint/2010/main" val="67437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AC09C8-3AD8-BFEB-7912-9BA17F2051B4}"/>
              </a:ext>
            </a:extLst>
          </p:cNvPr>
          <p:cNvSpPr txBox="1"/>
          <p:nvPr/>
        </p:nvSpPr>
        <p:spPr>
          <a:xfrm>
            <a:off x="1" y="63447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7EA2F-1CDB-1BBA-0731-B66A68699518}"/>
              </a:ext>
            </a:extLst>
          </p:cNvPr>
          <p:cNvSpPr txBox="1"/>
          <p:nvPr/>
        </p:nvSpPr>
        <p:spPr>
          <a:xfrm>
            <a:off x="1030514" y="2228387"/>
            <a:ext cx="103051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Date is grown exponentially.</a:t>
            </a:r>
          </a:p>
          <a:p>
            <a:pPr algn="ctr"/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 In this project a cloud-based system is used to obtain the temperature and humidity data for zip code 77070.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Then programming and data analytics will be used to analyze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47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4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2" y="1713004"/>
            <a:ext cx="4264888" cy="2221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kern="12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Query </a:t>
            </a:r>
            <a:r>
              <a:rPr lang="en-US" sz="4200" b="1" dirty="0">
                <a:solidFill>
                  <a:srgbClr val="336600"/>
                </a:solidFill>
              </a:rPr>
              <a:t>only</a:t>
            </a:r>
            <a:r>
              <a:rPr lang="en-US" sz="4200" b="1" kern="12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 retrieve all clear days</a:t>
            </a:r>
            <a:br>
              <a:rPr lang="en-US" sz="4200" b="1" kern="12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</a:br>
            <a:r>
              <a:rPr lang="en-US" sz="4200" b="1" kern="12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(Screenshot)</a:t>
            </a:r>
          </a:p>
        </p:txBody>
      </p:sp>
      <p:sp>
        <p:nvSpPr>
          <p:cNvPr id="78" name="Rectangle 5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53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76" y="5692407"/>
            <a:ext cx="5526787" cy="1165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2" algn="ctr"/>
            <a:r>
              <a:rPr lang="en-US" sz="2400" b="1" dirty="0"/>
              <a:t>Screenshot of SQL query command and results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C747C-151A-CEEE-5EDA-340DFEDB5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040" y="1429760"/>
            <a:ext cx="5526788" cy="39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CEIS110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Module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Querying and manipulating data with SQL and Python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49C7B8-4D09-B7CB-39BB-2E9D51CA6DD8}"/>
              </a:ext>
            </a:extLst>
          </p:cNvPr>
          <p:cNvSpPr txBox="1"/>
          <p:nvPr/>
        </p:nvSpPr>
        <p:spPr>
          <a:xfrm>
            <a:off x="1392667" y="2398957"/>
            <a:ext cx="9406666" cy="352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 Manipulate Data by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Designing , code, and test a working program using an array or list data structure.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Produce a data analytics-based IoT system.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AAE86-9C8D-8EB5-351E-CFEA2DCBB35C}"/>
              </a:ext>
            </a:extLst>
          </p:cNvPr>
          <p:cNvSpPr txBox="1"/>
          <p:nvPr/>
        </p:nvSpPr>
        <p:spPr>
          <a:xfrm>
            <a:off x="1478280" y="777240"/>
            <a:ext cx="4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Objective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1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052909"/>
              </p:ext>
            </p:extLst>
          </p:nvPr>
        </p:nvGraphicFramePr>
        <p:xfrm>
          <a:off x="2895600" y="2482258"/>
          <a:ext cx="8024337" cy="346894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41279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896392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796646">
                <a:tc>
                  <a:txBody>
                    <a:bodyPr/>
                    <a:lstStyle/>
                    <a:p>
                      <a:pPr algn="ctr"/>
                      <a:r>
                        <a:rPr lang="en-US" sz="3100" b="0" cap="none" spc="0" dirty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174448" marR="174448" marT="174448" marB="872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cap="none" spc="0" dirty="0">
                          <a:solidFill>
                            <a:schemeClr val="bg1"/>
                          </a:solidFill>
                        </a:rPr>
                        <a:t>Requirement(s)</a:t>
                      </a:r>
                    </a:p>
                  </a:txBody>
                  <a:tcPr marL="174448" marR="174448" marT="174448" marB="872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680347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Python code</a:t>
                      </a: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Screenshot</a:t>
                      </a:r>
                      <a:r>
                        <a:rPr lang="en-US" sz="2300" cap="none" spc="0" baseline="0" dirty="0">
                          <a:solidFill>
                            <a:schemeClr val="tx1"/>
                          </a:solidFill>
                        </a:rPr>
                        <a:t> of code</a:t>
                      </a:r>
                      <a:endParaRPr lang="en-US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1029243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Retrieve</a:t>
                      </a:r>
                      <a:r>
                        <a:rPr lang="en-US" sz="2300" cap="none" spc="0" baseline="0" dirty="0">
                          <a:solidFill>
                            <a:schemeClr val="tx1"/>
                          </a:solidFill>
                        </a:rPr>
                        <a:t> and convert data into CSV format</a:t>
                      </a:r>
                      <a:endParaRPr lang="en-US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Screenshot</a:t>
                      </a:r>
                      <a:r>
                        <a:rPr lang="en-US" sz="2300" cap="none" spc="0" baseline="0" dirty="0">
                          <a:solidFill>
                            <a:schemeClr val="tx1"/>
                          </a:solidFill>
                        </a:rPr>
                        <a:t> of data in Excel file</a:t>
                      </a:r>
                      <a:endParaRPr lang="en-US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680347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Temperature and Humidity chart</a:t>
                      </a: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Chart of data from database </a:t>
                      </a:r>
                    </a:p>
                  </a:txBody>
                  <a:tcPr marL="174448" marR="174448" marT="174448" marB="872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4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296" y="489507"/>
            <a:ext cx="4076703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>
                <a:solidFill>
                  <a:schemeClr val="accent2"/>
                </a:solidFill>
              </a:rPr>
              <a:t>Python code (Screenshot of file)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21BC9-C6ED-3D9C-27FC-91F20CEC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" r="-3" b="231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830286"/>
            <a:ext cx="2942813" cy="31283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/>
              <a:t>ExtractTempHumidity.py Python code with your name and date in comments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6" y="2160140"/>
            <a:ext cx="4707671" cy="122565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Retrieve and Convert Data to </a:t>
            </a:r>
            <a:r>
              <a:rPr lang="en-US" sz="21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CSV Format </a:t>
            </a:r>
            <a:r>
              <a:rPr lang="en-US" sz="2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(Screenshot</a:t>
            </a:r>
            <a:r>
              <a:rPr lang="en-US" sz="2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0467" y="4008833"/>
            <a:ext cx="4707671" cy="16132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Format data file in Excel showing 3 columns of data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6233-2E82-0D23-FD88-3F3150AB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145" y="1509486"/>
            <a:ext cx="5221888" cy="4112646"/>
          </a:xfrm>
          <a:prstGeom prst="rect">
            <a:avLst/>
          </a:prstGeom>
        </p:spPr>
      </p:pic>
      <p:sp>
        <p:nvSpPr>
          <p:cNvPr id="47" name="Rectangle 5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100" b="1" dirty="0"/>
              <a:t>Temperature and Humidity Chart</a:t>
            </a:r>
            <a:br>
              <a:rPr lang="en-US" sz="3100" b="1" dirty="0"/>
            </a:br>
            <a:r>
              <a:rPr lang="en-US" sz="3100" b="1" dirty="0"/>
              <a:t>(Graph)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F1C5D-847D-BFEC-6A0B-B00974AED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07" r="2" b="20670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5283200"/>
            <a:ext cx="5638800" cy="76672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Excel chart based on temperature and humidity data from database </a:t>
            </a:r>
          </a:p>
          <a:p>
            <a:endParaRPr lang="en-US" sz="2000" dirty="0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/>
              <a:t>CEIS110</a:t>
            </a:r>
            <a:br>
              <a:rPr lang="en-US" sz="6600"/>
            </a:br>
            <a:r>
              <a:rPr lang="en-US" sz="6600"/>
              <a:t>Module 6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3" descr="Digital financial graph">
            <a:extLst>
              <a:ext uri="{FF2B5EF4-FFF2-40B4-BE49-F238E27FC236}">
                <a16:creationId xmlns:a16="http://schemas.microsoft.com/office/drawing/2014/main" id="{4DABCEF9-94BE-71EB-2A30-FCC9539B8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A9DF6-D764-939E-1CF0-A1698EB83920}"/>
              </a:ext>
            </a:extLst>
          </p:cNvPr>
          <p:cNvSpPr txBox="1"/>
          <p:nvPr/>
        </p:nvSpPr>
        <p:spPr>
          <a:xfrm>
            <a:off x="838200" y="1122362"/>
            <a:ext cx="105156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</a:t>
            </a: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Produce a data analytics-based IoT system by Developing graphical models, and then interpret the results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3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84527"/>
              </p:ext>
            </p:extLst>
          </p:nvPr>
        </p:nvGraphicFramePr>
        <p:xfrm>
          <a:off x="4432693" y="1733136"/>
          <a:ext cx="6316338" cy="4241803"/>
        </p:xfrm>
        <a:graphic>
          <a:graphicData uri="http://schemas.openxmlformats.org/drawingml/2006/table">
            <a:tbl>
              <a:tblPr firstRow="1" la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2046021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4270317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</a:tblGrid>
              <a:tr h="706841"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none" spc="0" dirty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200427" marR="316689" marT="154176" marB="154176" anchor="ctr">
                    <a:lnL w="1905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none" spc="0" dirty="0">
                          <a:solidFill>
                            <a:schemeClr val="bg1"/>
                          </a:solidFill>
                        </a:rPr>
                        <a:t>Requirement(s)</a:t>
                      </a:r>
                    </a:p>
                  </a:txBody>
                  <a:tcPr marL="200427" marR="316689" marT="154176" marB="15417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1060640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Plot #1</a:t>
                      </a:r>
                    </a:p>
                  </a:txBody>
                  <a:tcPr marL="200427" marR="316689" marT="154176" marB="15417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Picture/screenshot of plot from data with code</a:t>
                      </a:r>
                    </a:p>
                  </a:txBody>
                  <a:tcPr marL="200427" marR="316689" marT="154176" marB="154176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1060640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Plot #2</a:t>
                      </a:r>
                    </a:p>
                  </a:txBody>
                  <a:tcPr marL="200427" marR="316689" marT="154176" marB="154176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Picture/screenshot of plot from data with code</a:t>
                      </a:r>
                    </a:p>
                  </a:txBody>
                  <a:tcPr marL="200427" marR="316689" marT="154176" marB="154176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706841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Analysis</a:t>
                      </a:r>
                    </a:p>
                  </a:txBody>
                  <a:tcPr marL="200427" marR="316689" marT="154176" marB="15417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Question,</a:t>
                      </a:r>
                      <a:r>
                        <a:rPr lang="en-US" sz="2300" cap="none" spc="0" baseline="0" dirty="0">
                          <a:solidFill>
                            <a:schemeClr val="tx1"/>
                          </a:solidFill>
                        </a:rPr>
                        <a:t> plot, and answer</a:t>
                      </a:r>
                      <a:endParaRPr lang="en-US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00427" marR="316689" marT="154176" marB="154176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46460"/>
                  </a:ext>
                </a:extLst>
              </a:tr>
              <a:tr h="706841"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Prediction</a:t>
                      </a:r>
                    </a:p>
                  </a:txBody>
                  <a:tcPr marL="200427" marR="316689" marT="154176" marB="154176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Prediction based on data</a:t>
                      </a:r>
                    </a:p>
                  </a:txBody>
                  <a:tcPr marL="200427" marR="316689" marT="154176" marB="154176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4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8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C361-BD77-C741-9C29-B24B7ECA8A0A}"/>
              </a:ext>
            </a:extLst>
          </p:cNvPr>
          <p:cNvSpPr txBox="1"/>
          <p:nvPr/>
        </p:nvSpPr>
        <p:spPr>
          <a:xfrm>
            <a:off x="0" y="59904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Software Inventory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DCE53-32ED-2F38-F944-6A185616BB29}"/>
              </a:ext>
            </a:extLst>
          </p:cNvPr>
          <p:cNvSpPr txBox="1"/>
          <p:nvPr/>
        </p:nvSpPr>
        <p:spPr>
          <a:xfrm>
            <a:off x="0" y="223520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Software had to be downloaded and installed in order to develop this programming the data necessary for this project.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Software necessary for this project  includes a python IDE – anaconda, Excel and SQLite studio.</a:t>
            </a:r>
          </a:p>
        </p:txBody>
      </p:sp>
    </p:spTree>
    <p:extLst>
      <p:ext uri="{BB962C8B-B14F-4D97-AF65-F5344CB8AC3E}">
        <p14:creationId xmlns:p14="http://schemas.microsoft.com/office/powerpoint/2010/main" val="5915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Plot #1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(Screenshots)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Plot and code used to generate 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Box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0F911-2230-2DDB-C8D4-6D2A9099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437800"/>
            <a:ext cx="3588640" cy="264875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70DDD-AD27-6AE3-87DB-857CE1911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102834"/>
            <a:ext cx="3588640" cy="203939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Plot #2(Screenshots)</a:t>
            </a:r>
          </a:p>
        </p:txBody>
      </p:sp>
      <p:sp>
        <p:nvSpPr>
          <p:cNvPr id="9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/>
              <a:t>Plot#2 and code used to generate 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1" dirty="0"/>
              <a:t>Histogram</a:t>
            </a:r>
          </a:p>
          <a:p>
            <a:endParaRPr lang="en-US" sz="2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8F9586-68AB-D3A9-72F1-22AE3862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533383"/>
            <a:ext cx="4014216" cy="3021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7F73A-74B2-2994-F218-1FB04727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370777"/>
            <a:ext cx="3995928" cy="15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EAFD9-0C7A-343B-702C-8554774B5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" r="-4" b="-4"/>
          <a:stretch/>
        </p:blipFill>
        <p:spPr>
          <a:xfrm>
            <a:off x="5700888" y="4278775"/>
            <a:ext cx="3335789" cy="2546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64DEA-BFDC-8DE1-AB9D-311DA36D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05" y="128559"/>
            <a:ext cx="3336953" cy="2511782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0" y="319314"/>
            <a:ext cx="5370287" cy="10917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F25870-9105-270A-2AF9-2E6C5E43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425" y="-38172"/>
            <a:ext cx="2915057" cy="1876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9038E8-FCF7-C22D-472B-577A3D7B6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9" y="1444516"/>
            <a:ext cx="5163271" cy="1743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149AF4-0DE5-BF22-6DBC-6C5E28BBA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9" y="4041559"/>
            <a:ext cx="5268060" cy="21945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D9AC4C-74EF-E311-C444-3BCA2C51D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252" y="4872424"/>
            <a:ext cx="2600688" cy="19147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1A046B-6ED7-0CB8-77AF-1091668A21EB}"/>
              </a:ext>
            </a:extLst>
          </p:cNvPr>
          <p:cNvSpPr txBox="1"/>
          <p:nvPr/>
        </p:nvSpPr>
        <p:spPr>
          <a:xfrm>
            <a:off x="1408878" y="22575"/>
            <a:ext cx="426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D0F31-2810-D21E-8481-013EB8FC2BB4}"/>
              </a:ext>
            </a:extLst>
          </p:cNvPr>
          <p:cNvSpPr txBox="1"/>
          <p:nvPr/>
        </p:nvSpPr>
        <p:spPr>
          <a:xfrm>
            <a:off x="9276941" y="1816517"/>
            <a:ext cx="291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Week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D19E3-DC60-847B-2467-DE349ECD914C}"/>
              </a:ext>
            </a:extLst>
          </p:cNvPr>
          <p:cNvSpPr txBox="1"/>
          <p:nvPr/>
        </p:nvSpPr>
        <p:spPr>
          <a:xfrm flipH="1">
            <a:off x="9451034" y="4525090"/>
            <a:ext cx="260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Week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8E9E0-763B-9862-F5F0-8E5827EE6363}"/>
              </a:ext>
            </a:extLst>
          </p:cNvPr>
          <p:cNvSpPr txBox="1"/>
          <p:nvPr/>
        </p:nvSpPr>
        <p:spPr>
          <a:xfrm>
            <a:off x="500406" y="746532"/>
            <a:ext cx="3923563" cy="65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What is the median humidity for both weeks?</a:t>
            </a:r>
          </a:p>
        </p:txBody>
      </p:sp>
    </p:spTree>
    <p:extLst>
      <p:ext uri="{BB962C8B-B14F-4D97-AF65-F5344CB8AC3E}">
        <p14:creationId xmlns:p14="http://schemas.microsoft.com/office/powerpoint/2010/main" val="984538672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Tall office building looking up">
            <a:extLst>
              <a:ext uri="{FF2B5EF4-FFF2-40B4-BE49-F238E27FC236}">
                <a16:creationId xmlns:a16="http://schemas.microsoft.com/office/drawing/2014/main" id="{6D586DE3-985B-2ECF-41C8-C2297BD6B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0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Prediction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95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I observed that the median humidity for week one was high. And week two median  humidity was at mid point. For the next few hours. I think that the humidity will be consistent. But if the temperature of the weather becomes warmer the humidity will rise.</a:t>
            </a:r>
          </a:p>
        </p:txBody>
      </p:sp>
    </p:spTree>
    <p:extLst>
      <p:ext uri="{BB962C8B-B14F-4D97-AF65-F5344CB8AC3E}">
        <p14:creationId xmlns:p14="http://schemas.microsoft.com/office/powerpoint/2010/main" val="107503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40BF7-8944-2876-7ECE-15473A398641}"/>
              </a:ext>
            </a:extLst>
          </p:cNvPr>
          <p:cNvSpPr txBox="1"/>
          <p:nvPr/>
        </p:nvSpPr>
        <p:spPr>
          <a:xfrm>
            <a:off x="0" y="318655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Narrow" panose="020B0606020202030204" pitchFamily="34" charset="0"/>
              </a:rPr>
              <a:t>Challenges</a:t>
            </a:r>
          </a:p>
          <a:p>
            <a:pPr algn="ctr"/>
            <a:endParaRPr lang="en-US" sz="4800" dirty="0">
              <a:latin typeface="Arial Narrow" panose="020B0606020202030204" pitchFamily="34" charset="0"/>
            </a:endParaRPr>
          </a:p>
          <a:p>
            <a:pPr algn="ctr"/>
            <a:endParaRPr lang="en-US" sz="4800" dirty="0">
              <a:latin typeface="Arial Narrow" panose="020B0606020202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After installing the </a:t>
            </a:r>
            <a:r>
              <a:rPr lang="en-US" sz="2800" dirty="0" err="1">
                <a:latin typeface="Arial Narrow" panose="020B0606020202030204" pitchFamily="34" charset="0"/>
              </a:rPr>
              <a:t>noaa</a:t>
            </a:r>
            <a:r>
              <a:rPr lang="en-US" sz="2800" dirty="0">
                <a:latin typeface="Arial Narrow" panose="020B0606020202030204" pitchFamily="34" charset="0"/>
              </a:rPr>
              <a:t> library successfully. My anaconda wouldn’t work properly.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Copied files from a previous installation of Anaconda.</a:t>
            </a:r>
          </a:p>
        </p:txBody>
      </p:sp>
    </p:spTree>
    <p:extLst>
      <p:ext uri="{BB962C8B-B14F-4D97-AF65-F5344CB8AC3E}">
        <p14:creationId xmlns:p14="http://schemas.microsoft.com/office/powerpoint/2010/main" val="18855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7DDCC-2685-4AB1-A091-74BF4931FF51}"/>
              </a:ext>
            </a:extLst>
          </p:cNvPr>
          <p:cNvSpPr txBox="1"/>
          <p:nvPr/>
        </p:nvSpPr>
        <p:spPr>
          <a:xfrm>
            <a:off x="0" y="207818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Career Skills</a:t>
            </a:r>
          </a:p>
          <a:p>
            <a:pPr algn="ctr"/>
            <a:endParaRPr lang="en-US" sz="48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Skills obtained from this project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Programming using python Python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Database Development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Using a Flowchart to Illustrate the project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Data Cleansing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 Narrow" panose="020B0606020202030204" pitchFamily="34" charset="0"/>
              </a:rPr>
              <a:t>Analysis-making prediction on data by evaluating graphs and charts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7EDBA-1DF3-0831-66DA-9A7D427C365B}"/>
              </a:ext>
            </a:extLst>
          </p:cNvPr>
          <p:cNvSpPr txBox="1"/>
          <p:nvPr/>
        </p:nvSpPr>
        <p:spPr>
          <a:xfrm>
            <a:off x="0" y="23552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Narrow" panose="020B0606020202030204" pitchFamily="34" charset="0"/>
              </a:rPr>
              <a:t>Conclusion</a:t>
            </a:r>
          </a:p>
          <a:p>
            <a:pPr algn="ctr"/>
            <a:endParaRPr lang="en-US" sz="4800" dirty="0">
              <a:latin typeface="Arial Narrow" panose="020B0606020202030204" pitchFamily="34" charset="0"/>
            </a:endParaRPr>
          </a:p>
          <a:p>
            <a:pPr algn="ctr"/>
            <a:r>
              <a:rPr lang="en-US" sz="2800" dirty="0">
                <a:latin typeface="Arial Narrow" panose="020B0606020202030204" pitchFamily="34" charset="0"/>
              </a:rPr>
              <a:t>Programming with data analytics was a good hands-on experience for me. Doing this project, Programming with data. I was introduced to languages that I didn’t know existed, by using data gathered form a cloud service to perform data analytics operation.</a:t>
            </a:r>
          </a:p>
        </p:txBody>
      </p:sp>
    </p:spTree>
    <p:extLst>
      <p:ext uri="{BB962C8B-B14F-4D97-AF65-F5344CB8AC3E}">
        <p14:creationId xmlns:p14="http://schemas.microsoft.com/office/powerpoint/2010/main" val="86739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B3638B9-AB41-BCBA-E5AB-69347839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436737"/>
            <a:ext cx="3517119" cy="19783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77D1DF-3EDE-3BB9-24BB-6ABDD65C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546012"/>
            <a:ext cx="3537345" cy="17598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657092-62A6-3699-EC72-48F16380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436738"/>
            <a:ext cx="3517120" cy="1978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E8760-4563-443C-7C33-35E2EA646D98}"/>
              </a:ext>
            </a:extLst>
          </p:cNvPr>
          <p:cNvSpPr txBox="1"/>
          <p:nvPr/>
        </p:nvSpPr>
        <p:spPr>
          <a:xfrm>
            <a:off x="484632" y="486697"/>
            <a:ext cx="1119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Screen Shots of Software Installed</a:t>
            </a:r>
          </a:p>
        </p:txBody>
      </p:sp>
    </p:spTree>
    <p:extLst>
      <p:ext uri="{BB962C8B-B14F-4D97-AF65-F5344CB8AC3E}">
        <p14:creationId xmlns:p14="http://schemas.microsoft.com/office/powerpoint/2010/main" val="32286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F94237-0536-4DB1-8C95-39E355CE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>
                <a:solidFill>
                  <a:srgbClr val="FFFFFF"/>
                </a:solidFill>
              </a:rPr>
              <a:t>CEIS110</a:t>
            </a:r>
            <a:br>
              <a:rPr lang="en-US" sz="8000">
                <a:solidFill>
                  <a:srgbClr val="FFFFFF"/>
                </a:solidFill>
              </a:rPr>
            </a:br>
            <a:r>
              <a:rPr lang="en-US" sz="8000">
                <a:solidFill>
                  <a:srgbClr val="FFFFFF"/>
                </a:solidFill>
              </a:rPr>
              <a:t>Module 2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FD23DD8-78B0-4981-924E-BF00CCAA3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FFE21DE-9F8D-4C6D-983A-68AFCC92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" descr="Abstract background of data">
            <a:extLst>
              <a:ext uri="{FF2B5EF4-FFF2-40B4-BE49-F238E27FC236}">
                <a16:creationId xmlns:a16="http://schemas.microsoft.com/office/drawing/2014/main" id="{1D80C99C-662A-3920-6924-A46B51AE7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0" y="-8867"/>
            <a:ext cx="12191981" cy="6857989"/>
          </a:xfrm>
          <a:prstGeom prst="rect">
            <a:avLst/>
          </a:prstGeom>
        </p:spPr>
      </p:pic>
      <p:sp>
        <p:nvSpPr>
          <p:cNvPr id="1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65BE69DB-1D1C-919E-416A-4C155B316924}"/>
              </a:ext>
            </a:extLst>
          </p:cNvPr>
          <p:cNvSpPr txBox="1"/>
          <p:nvPr/>
        </p:nvSpPr>
        <p:spPr>
          <a:xfrm>
            <a:off x="5846617" y="3120571"/>
            <a:ext cx="5366041" cy="28640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14800" b="1" dirty="0">
                <a:latin typeface="Arial Narrow" panose="020B0606020202030204" pitchFamily="34" charset="0"/>
              </a:rPr>
              <a:t>Objective</a:t>
            </a:r>
            <a:r>
              <a:rPr lang="en-US" sz="148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Arial Narrow" panose="020B0606020202030204" pitchFamily="34" charset="0"/>
              </a:rPr>
              <a:t>              </a:t>
            </a:r>
            <a:r>
              <a:rPr lang="en-US" sz="86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Design and Library setup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Narrow" panose="020B0606020202030204" pitchFamily="34" charset="0"/>
              </a:rPr>
              <a:t>Create a solution for this working program that uses decisions and iteration with logical and relational expressions. Which led to the producing of a data analytics-based IoT system.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0" b="1" dirty="0">
                <a:latin typeface="Arial Narrow" panose="020B0606020202030204" pitchFamily="34" charset="0"/>
              </a:rPr>
              <a:t>Screenshots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Arial Narrow" panose="020B0606020202030204" pitchFamily="34" charset="0"/>
              </a:rPr>
              <a:t>Flowchart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  <a:latin typeface="Arial Narrow" panose="020B0606020202030204" pitchFamily="34" charset="0"/>
              </a:rPr>
              <a:t>Software Library Installed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2901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9577DF9-140B-8EBB-F764-2FC2FBB417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9" r="-3" b="-3"/>
          <a:stretch/>
        </p:blipFill>
        <p:spPr>
          <a:xfrm>
            <a:off x="6753540" y="299508"/>
            <a:ext cx="3858993" cy="6258983"/>
          </a:xfrm>
          <a:prstGeom prst="rect">
            <a:avLst/>
          </a:prstGeom>
        </p:spPr>
      </p:pic>
      <p:cxnSp>
        <p:nvCxnSpPr>
          <p:cNvPr id="40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44772D-7218-7DBD-483F-CFFB986AC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465" y="1319289"/>
            <a:ext cx="3932237" cy="830179"/>
          </a:xfrm>
        </p:spPr>
        <p:txBody>
          <a:bodyPr>
            <a:normAutofit lnSpcReduction="10000"/>
          </a:bodyPr>
          <a:lstStyle/>
          <a:p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Flowchart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5848E-27A4-BA8A-CD7A-3C8F16EB8B0D}"/>
              </a:ext>
            </a:extLst>
          </p:cNvPr>
          <p:cNvSpPr txBox="1"/>
          <p:nvPr/>
        </p:nvSpPr>
        <p:spPr>
          <a:xfrm>
            <a:off x="0" y="2904144"/>
            <a:ext cx="577991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 the following processes: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Install python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Download weather data to a database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Extract weather data from database into a comma separated file   with python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Cleanse weather data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Use Excel to manipulate data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Use python data analytics modules to develop graphical models</a:t>
            </a:r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" name="Rectangle 169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7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44" y="502579"/>
            <a:ext cx="10532174" cy="624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Arial Narrow" panose="020B0606020202030204" pitchFamily="34" charset="0"/>
              </a:rPr>
              <a:t>Software Inventory Installed Successfully (Screenshot)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5952F-8563-7AF3-D389-64F09AA0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017" y="2021948"/>
            <a:ext cx="11649966" cy="3809997"/>
          </a:xfrm>
          <a:prstGeom prst="rect">
            <a:avLst/>
          </a:prstGeom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7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CEIS110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89224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b8820432-3450-4e09-b17f-565094e588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3" ma:contentTypeDescription="Create a new document." ma:contentTypeScope="" ma:versionID="405fbacda404f3661f41405c2d23432b">
  <xsd:schema xmlns:xsd="http://www.w3.org/2001/XMLSchema" xmlns:xs="http://www.w3.org/2001/XMLSchema" xmlns:p="http://schemas.microsoft.com/office/2006/metadata/properties" xmlns:ns2="b8820432-3450-4e09-b17f-565094e588be" xmlns:ns3="b7b956fb-0613-46b7-a92d-14c47de7bd00" targetNamespace="http://schemas.microsoft.com/office/2006/metadata/properties" ma:root="true" ma:fieldsID="6eb31255b3e73debb3c9a025dfec9584" ns2:_="" ns3:_=""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FF4E1-BE83-4193-A644-9AFC44A97A03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b8820432-3450-4e09-b17f-565094e588b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7b956fb-0613-46b7-a92d-14c47de7bd00"/>
  </ds:schemaRefs>
</ds:datastoreItem>
</file>

<file path=customXml/itemProps2.xml><?xml version="1.0" encoding="utf-8"?>
<ds:datastoreItem xmlns:ds="http://schemas.openxmlformats.org/officeDocument/2006/customXml" ds:itemID="{1FCA1992-992F-4046-AD35-76E070260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50A56C-6408-495D-B136-465C7A3ED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2092</TotalTime>
  <Words>844</Words>
  <Application>Microsoft Office PowerPoint</Application>
  <PresentationFormat>Widescreen</PresentationFormat>
  <Paragraphs>153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CEIS110 Module 2</vt:lpstr>
      <vt:lpstr>PowerPoint Presentation</vt:lpstr>
      <vt:lpstr>PowerPoint Presentation</vt:lpstr>
      <vt:lpstr>Software Inventory Installed Successfully (Screenshot)</vt:lpstr>
      <vt:lpstr>CEIS110 Module 3</vt:lpstr>
      <vt:lpstr>PowerPoint Presentation</vt:lpstr>
      <vt:lpstr>Rubric</vt:lpstr>
      <vt:lpstr>BuildWeatherDb.py Code (Screenshot)</vt:lpstr>
      <vt:lpstr>Python Console (Screenshot)</vt:lpstr>
      <vt:lpstr>Weather.db File (Screenshot)</vt:lpstr>
      <vt:lpstr>CEIS110 Module 4</vt:lpstr>
      <vt:lpstr>PowerPoint Presentation</vt:lpstr>
      <vt:lpstr>Rubric</vt:lpstr>
      <vt:lpstr>Query to retrieve all columns and all rows (Screenshot)</vt:lpstr>
      <vt:lpstr>Query to retrieve lowest and highest temperatures (Screenshot)</vt:lpstr>
      <vt:lpstr>Query only retrieve all clear days (Screenshot)</vt:lpstr>
      <vt:lpstr>CEIS110 Module 5</vt:lpstr>
      <vt:lpstr>PowerPoint Presentation</vt:lpstr>
      <vt:lpstr>Rubric</vt:lpstr>
      <vt:lpstr>Python code (Screenshot of file)</vt:lpstr>
      <vt:lpstr>Retrieve and Convert Data to CSV Format (Screenshot)</vt:lpstr>
      <vt:lpstr>Temperature and Humidity Chart (Graph)</vt:lpstr>
      <vt:lpstr>CEIS110 Module 6</vt:lpstr>
      <vt:lpstr>PowerPoint Presentation</vt:lpstr>
      <vt:lpstr>Rubric</vt:lpstr>
      <vt:lpstr>Plot #1 (Screenshots)</vt:lpstr>
      <vt:lpstr>Plot #2(Screenshots)</vt:lpstr>
      <vt:lpstr>PowerPoint Presentation</vt:lpstr>
      <vt:lpstr>Prediction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Felicia Watson</cp:lastModifiedBy>
  <cp:revision>21</cp:revision>
  <dcterms:created xsi:type="dcterms:W3CDTF">2018-12-20T22:43:36Z</dcterms:created>
  <dcterms:modified xsi:type="dcterms:W3CDTF">2023-02-24T09:26:53Z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